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482" r:id="rId2"/>
    <p:sldId id="316" r:id="rId3"/>
    <p:sldId id="520" r:id="rId4"/>
    <p:sldId id="512" r:id="rId5"/>
    <p:sldId id="521" r:id="rId6"/>
    <p:sldId id="513" r:id="rId7"/>
    <p:sldId id="504" r:id="rId8"/>
    <p:sldId id="505" r:id="rId9"/>
    <p:sldId id="532" r:id="rId10"/>
    <p:sldId id="527" r:id="rId11"/>
    <p:sldId id="528" r:id="rId12"/>
    <p:sldId id="502" r:id="rId13"/>
    <p:sldId id="501" r:id="rId14"/>
    <p:sldId id="531" r:id="rId15"/>
    <p:sldId id="530" r:id="rId16"/>
    <p:sldId id="525" r:id="rId17"/>
    <p:sldId id="529" r:id="rId18"/>
    <p:sldId id="522" r:id="rId19"/>
    <p:sldId id="29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FAF"/>
    <a:srgbClr val="112FB0"/>
    <a:srgbClr val="A37A2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4" autoAdjust="0"/>
    <p:restoredTop sz="94660"/>
  </p:normalViewPr>
  <p:slideViewPr>
    <p:cSldViewPr>
      <p:cViewPr>
        <p:scale>
          <a:sx n="60" d="100"/>
          <a:sy n="60" d="100"/>
        </p:scale>
        <p:origin x="-900" y="1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9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or\KTR\&#1054;&#1073;&#1097;&#1072;&#1103;%20&#1087;&#1072;&#1087;&#1082;&#1072;\&#1055;&#1056;&#1045;&#1047;&#1045;&#1053;&#1058;&#1040;&#1062;&#1048;&#1048;\&#1087;&#1088;&#1077;&#1079;&#1077;&#1085;&#1090;&#1072;&#1094;&#1080;&#1080;%202011\&#1044;&#1048;&#1040;&#1043;&#1056;&#1040;&#1052;&#1052;&#106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0308030492604191E-2"/>
          <c:y val="5.262810215024484E-2"/>
          <c:w val="0.88872267674745176"/>
          <c:h val="0.84379921873264363"/>
        </c:manualLayout>
      </c:layout>
      <c:lineChart>
        <c:grouping val="standard"/>
        <c:varyColors val="0"/>
        <c:ser>
          <c:idx val="0"/>
          <c:order val="0"/>
          <c:tx>
            <c:v>Бюджетное финансирование</c:v>
          </c:tx>
          <c:spPr>
            <a:ln w="38100">
              <a:solidFill>
                <a:srgbClr val="0070C0"/>
              </a:solidFill>
            </a:ln>
          </c:spPr>
          <c:marker>
            <c:spPr>
              <a:ln w="38100">
                <a:solidFill>
                  <a:srgbClr val="0070C0"/>
                </a:solidFill>
              </a:ln>
            </c:spPr>
          </c:marker>
          <c:dLbls>
            <c:dLbl>
              <c:idx val="4"/>
              <c:layout>
                <c:manualLayout>
                  <c:x val="-1.9115890083631962E-2"/>
                  <c:y val="-1.2484392052377039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4812875994479874E-2"/>
                  <c:y val="8.2449925813615682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1331588395031848E-2"/>
                  <c:y val="7.0671364983099158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3.2302785400137687E-2"/>
                  <c:y val="-1.2704151673733522E-3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1.6097983741858398E-3"/>
                  <c:y val="-3.69987781829891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1.3562358266195125E-3"/>
                  <c:y val="-3.661945287750241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0070C0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Лист3!$C$2:$L$2</c:f>
              <c:numCache>
                <c:formatCode>General</c:formatCode>
                <c:ptCount val="10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Лист3!$C$3:$L$3</c:f>
              <c:numCache>
                <c:formatCode>General</c:formatCode>
                <c:ptCount val="10"/>
                <c:pt idx="0">
                  <c:v>8.7000000000000011</c:v>
                </c:pt>
                <c:pt idx="1">
                  <c:v>30</c:v>
                </c:pt>
                <c:pt idx="2">
                  <c:v>35</c:v>
                </c:pt>
                <c:pt idx="3">
                  <c:v>35</c:v>
                </c:pt>
                <c:pt idx="4">
                  <c:v>55</c:v>
                </c:pt>
                <c:pt idx="5">
                  <c:v>319</c:v>
                </c:pt>
                <c:pt idx="6">
                  <c:v>320</c:v>
                </c:pt>
                <c:pt idx="7">
                  <c:v>360</c:v>
                </c:pt>
                <c:pt idx="8">
                  <c:v>816</c:v>
                </c:pt>
                <c:pt idx="9">
                  <c:v>816</c:v>
                </c:pt>
              </c:numCache>
            </c:numRef>
          </c:val>
          <c:smooth val="0"/>
        </c:ser>
        <c:ser>
          <c:idx val="1"/>
          <c:order val="1"/>
          <c:tx>
            <c:v>Финансирование промышленности</c:v>
          </c:tx>
          <c:spPr>
            <a:ln w="38100">
              <a:solidFill>
                <a:srgbClr val="C00000"/>
              </a:solidFill>
            </a:ln>
          </c:spPr>
          <c:marker>
            <c:spPr>
              <a:ln w="38100">
                <a:solidFill>
                  <a:srgbClr val="C00000"/>
                </a:solidFill>
              </a:ln>
            </c:spPr>
          </c:marker>
          <c:dPt>
            <c:idx val="0"/>
            <c:marker>
              <c:symbol val="none"/>
            </c:marker>
            <c:bubble3D val="0"/>
          </c:dPt>
          <c:dPt>
            <c:idx val="1"/>
            <c:marker>
              <c:symbol val="none"/>
            </c:marker>
            <c:bubble3D val="0"/>
          </c:dPt>
          <c:dPt>
            <c:idx val="2"/>
            <c:marker>
              <c:symbol val="none"/>
            </c:marker>
            <c:bubble3D val="0"/>
          </c:dPt>
          <c:dPt>
            <c:idx val="4"/>
            <c:marker>
              <c:symbol val="none"/>
            </c:marker>
            <c:bubble3D val="0"/>
          </c:dPt>
          <c:dPt>
            <c:idx val="5"/>
            <c:marker>
              <c:symbol val="none"/>
            </c:marker>
            <c:bubble3D val="0"/>
          </c:dPt>
          <c:dPt>
            <c:idx val="6"/>
            <c:marker>
              <c:symbol val="none"/>
            </c:marker>
            <c:bubble3D val="0"/>
          </c:dPt>
          <c:dPt>
            <c:idx val="7"/>
            <c:marker>
              <c:symbol val="none"/>
            </c:marker>
            <c:bubble3D val="0"/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66387893269614E-2"/>
                  <c:y val="5.4931325030458972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1.0648132523046882E-3"/>
                  <c:y val="3.01874312183057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1.3562358266195125E-3"/>
                  <c:y val="-1.070661905036606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761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Лист3!$C$2:$L$2</c:f>
              <c:numCache>
                <c:formatCode>General</c:formatCode>
                <c:ptCount val="10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Лист3!$C$4:$L$4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220</c:v>
                </c:pt>
                <c:pt idx="8">
                  <c:v>450</c:v>
                </c:pt>
                <c:pt idx="9">
                  <c:v>740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Лист3!$B$5</c:f>
              <c:strCache>
                <c:ptCount val="1"/>
                <c:pt idx="0">
                  <c:v>Суммарные вложения</c:v>
                </c:pt>
              </c:strCache>
            </c:strRef>
          </c:tx>
          <c:spPr>
            <a:ln w="38100">
              <a:solidFill>
                <a:srgbClr val="006600"/>
              </a:solidFill>
            </a:ln>
          </c:spPr>
          <c:marker>
            <c:spPr>
              <a:solidFill>
                <a:srgbClr val="008000"/>
              </a:solidFill>
              <a:ln w="38100">
                <a:solidFill>
                  <a:srgbClr val="006600"/>
                </a:solidFill>
              </a:ln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6109656995859869E-2"/>
                  <c:y val="-7.77385014814091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0.1009573403839915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4.7449572997431883E-2"/>
                  <c:y val="-4.94699554881693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008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Лист3!$C$2:$L$2</c:f>
              <c:numCache>
                <c:formatCode>General</c:formatCode>
                <c:ptCount val="10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Лист3!$C$5:$L$5</c:f>
              <c:numCache>
                <c:formatCode>General</c:formatCode>
                <c:ptCount val="10"/>
                <c:pt idx="0">
                  <c:v>8.7000000000000011</c:v>
                </c:pt>
                <c:pt idx="1">
                  <c:v>30</c:v>
                </c:pt>
                <c:pt idx="2">
                  <c:v>35</c:v>
                </c:pt>
                <c:pt idx="3">
                  <c:v>45</c:v>
                </c:pt>
                <c:pt idx="4">
                  <c:v>75</c:v>
                </c:pt>
                <c:pt idx="5">
                  <c:v>369</c:v>
                </c:pt>
                <c:pt idx="6">
                  <c:v>420</c:v>
                </c:pt>
                <c:pt idx="7">
                  <c:v>580</c:v>
                </c:pt>
                <c:pt idx="8">
                  <c:v>1266</c:v>
                </c:pt>
                <c:pt idx="9">
                  <c:v>1566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dropLines/>
        <c:marker val="1"/>
        <c:smooth val="0"/>
        <c:axId val="134027136"/>
        <c:axId val="134028672"/>
      </c:lineChart>
      <c:catAx>
        <c:axId val="134027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34028672"/>
        <c:crosses val="autoZero"/>
        <c:auto val="1"/>
        <c:lblAlgn val="ctr"/>
        <c:lblOffset val="100"/>
        <c:noMultiLvlLbl val="0"/>
      </c:catAx>
      <c:valAx>
        <c:axId val="13402867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ru-RU" sz="1400"/>
                  <a:t>объем финансирования, млн. руб.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34027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359655053697575"/>
          <c:y val="0.16271429164051021"/>
          <c:w val="0.29113144725211965"/>
          <c:h val="0.28154024993920634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dLbls>
            <c:dLbl>
              <c:idx val="3"/>
              <c:layout>
                <c:manualLayout>
                  <c:x val="-4.210069483809939E-2"/>
                  <c:y val="-6.29717489302535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7781198103684258E-2"/>
                  <c:y val="-6.83162729393703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4.642019157251448E-2"/>
                  <c:y val="-4.42659148983446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7.3172274680992119E-2"/>
                  <c:y val="-5.22827009120198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5.8773952232941636E-2"/>
                  <c:y val="-6.83162729393703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6.8852777946576918E-2"/>
                  <c:y val="-7.36607969484872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1621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-9.6209590597872777E-2"/>
                  <c:y val="-4.1593652893786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-4.0261450861132954E-2"/>
                  <c:y val="-3.54611272148212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Лист1!$A$2:$A$16</c:f>
              <c:numCache>
                <c:formatCode>General</c:formatCode>
                <c:ptCount val="1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Лист1!$B$2:$B$16</c:f>
              <c:numCache>
                <c:formatCode>General</c:formatCode>
                <c:ptCount val="15"/>
                <c:pt idx="1">
                  <c:v>397</c:v>
                </c:pt>
                <c:pt idx="2">
                  <c:v>510</c:v>
                </c:pt>
                <c:pt idx="3">
                  <c:v>360</c:v>
                </c:pt>
                <c:pt idx="4">
                  <c:v>339</c:v>
                </c:pt>
                <c:pt idx="5">
                  <c:v>189</c:v>
                </c:pt>
                <c:pt idx="6">
                  <c:v>472</c:v>
                </c:pt>
                <c:pt idx="7">
                  <c:v>450</c:v>
                </c:pt>
                <c:pt idx="8">
                  <c:v>636</c:v>
                </c:pt>
                <c:pt idx="9">
                  <c:v>761</c:v>
                </c:pt>
                <c:pt idx="10">
                  <c:v>1167</c:v>
                </c:pt>
                <c:pt idx="11">
                  <c:v>1205</c:v>
                </c:pt>
                <c:pt idx="12">
                  <c:v>1621</c:v>
                </c:pt>
                <c:pt idx="13">
                  <c:v>2111</c:v>
                </c:pt>
                <c:pt idx="14">
                  <c:v>2322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8684288"/>
        <c:axId val="158685824"/>
      </c:lineChart>
      <c:catAx>
        <c:axId val="158684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8685824"/>
        <c:crosses val="autoZero"/>
        <c:auto val="1"/>
        <c:lblAlgn val="ctr"/>
        <c:lblOffset val="100"/>
        <c:noMultiLvlLbl val="0"/>
      </c:catAx>
      <c:valAx>
        <c:axId val="158685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8684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 b="0">
          <a:latin typeface="Bookman Old Style" panose="02050604050505020204" pitchFamily="18" charset="0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22820-77C6-4138-BF25-7EDA0DC204A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AAB622-B4D1-4992-AB67-17F705CFC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89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78319-B860-4D63-B8EF-098EEABC25E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844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0AB35-3976-4569-893C-5E914BC9355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955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AB622-B4D1-4992-AB67-17F705CFC624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903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6464-3A22-4113-BF42-1C33CC658E3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5F2-F7B4-49F2-BA3C-6F9E95F28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700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6464-3A22-4113-BF42-1C33CC658E3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5F2-F7B4-49F2-BA3C-6F9E95F28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013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6464-3A22-4113-BF42-1C33CC658E3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5F2-F7B4-49F2-BA3C-6F9E95F28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374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963"/>
            <a:ext cx="8229600" cy="7921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C9C33-43B9-45D9-BE79-A74C300A27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00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6464-3A22-4113-BF42-1C33CC658E3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5F2-F7B4-49F2-BA3C-6F9E95F28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83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6464-3A22-4113-BF42-1C33CC658E3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5F2-F7B4-49F2-BA3C-6F9E95F28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344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6464-3A22-4113-BF42-1C33CC658E3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5F2-F7B4-49F2-BA3C-6F9E95F28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747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6464-3A22-4113-BF42-1C33CC658E3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5F2-F7B4-49F2-BA3C-6F9E95F28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00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6464-3A22-4113-BF42-1C33CC658E3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5F2-F7B4-49F2-BA3C-6F9E95F28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6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6464-3A22-4113-BF42-1C33CC658E3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5F2-F7B4-49F2-BA3C-6F9E95F28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91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6464-3A22-4113-BF42-1C33CC658E3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5F2-F7B4-49F2-BA3C-6F9E95F28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635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6464-3A22-4113-BF42-1C33CC658E3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EF5F2-F7B4-49F2-BA3C-6F9E95F28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21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D6464-3A22-4113-BF42-1C33CC658E3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EF5F2-F7B4-49F2-BA3C-6F9E95F28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36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hyperlink" Target="http://www.aebrus.ru/index.htm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iso.ch/" TargetMode="External"/><Relationship Id="rId21" Type="http://schemas.openxmlformats.org/officeDocument/2006/relationships/image" Target="../media/image18.png"/><Relationship Id="rId7" Type="http://schemas.openxmlformats.org/officeDocument/2006/relationships/image" Target="../media/image5.wmf"/><Relationship Id="rId12" Type="http://schemas.openxmlformats.org/officeDocument/2006/relationships/image" Target="../media/image10.png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3.png"/><Relationship Id="rId20" Type="http://schemas.openxmlformats.org/officeDocument/2006/relationships/image" Target="../media/image17.jpe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hyperlink" Target="http://www.bsi-global.com/" TargetMode="External"/><Relationship Id="rId5" Type="http://schemas.openxmlformats.org/officeDocument/2006/relationships/image" Target="http://www.gosstandart.gov.by/rus/about/images/iso.gif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9.png"/><Relationship Id="rId19" Type="http://schemas.openxmlformats.org/officeDocument/2006/relationships/image" Target="../media/image16.jpeg"/><Relationship Id="rId4" Type="http://schemas.openxmlformats.org/officeDocument/2006/relationships/image" Target="../media/image6.png"/><Relationship Id="rId9" Type="http://schemas.openxmlformats.org/officeDocument/2006/relationships/image" Target="../media/image8.jpeg"/><Relationship Id="rId1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hyperlink" Target="http://avtobiznes.biz/wp-content/uploads/2014/10/American_Petroleum_Institute_logo.jpg" TargetMode="External"/><Relationship Id="rId9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10" Type="http://schemas.openxmlformats.org/officeDocument/2006/relationships/image" Target="../media/image35.png"/><Relationship Id="rId4" Type="http://schemas.openxmlformats.org/officeDocument/2006/relationships/image" Target="../media/image1.png"/><Relationship Id="rId9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gray">
          <a:xfrm>
            <a:off x="395288" y="1643063"/>
            <a:ext cx="82296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8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3075" name="Прямоугольник 3"/>
          <p:cNvSpPr>
            <a:spLocks noChangeArrowheads="1"/>
          </p:cNvSpPr>
          <p:nvPr/>
        </p:nvSpPr>
        <p:spPr bwMode="auto">
          <a:xfrm>
            <a:off x="2928938" y="3571875"/>
            <a:ext cx="30813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chemeClr val="tx2"/>
                </a:solidFill>
                <a:latin typeface="Times New Roman" pitchFamily="18" charset="0"/>
              </a:rPr>
              <a:t>г. Астана,  25 февраля 2011 г.</a:t>
            </a:r>
          </a:p>
        </p:txBody>
      </p:sp>
      <p:sp>
        <p:nvSpPr>
          <p:cNvPr id="5" name="Заголовок 8"/>
          <p:cNvSpPr txBox="1">
            <a:spLocks/>
          </p:cNvSpPr>
          <p:nvPr/>
        </p:nvSpPr>
        <p:spPr bwMode="gray">
          <a:xfrm>
            <a:off x="40481" y="3572"/>
            <a:ext cx="8858250" cy="6858000"/>
          </a:xfrm>
          <a:prstGeom prst="rect">
            <a:avLst/>
          </a:prstGeom>
          <a:solidFill>
            <a:srgbClr val="FFFFFF"/>
          </a:solidFill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3000" b="1" kern="0" dirty="0">
              <a:solidFill>
                <a:schemeClr val="lt1"/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6072188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cs typeface="+mn-cs"/>
              </a:rPr>
              <a:t>WWW.RGTR.RU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cs typeface="+mn-cs"/>
              </a:rPr>
              <a:t>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cs typeface="+mn-cs"/>
              </a:rPr>
              <a:t>			RGTR@RSPP.RU</a:t>
            </a:r>
            <a:endParaRPr lang="ru-RU" sz="1400" b="1" dirty="0">
              <a:solidFill>
                <a:srgbClr val="0000FF"/>
              </a:solidFill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57250" y="3789040"/>
            <a:ext cx="7416800" cy="2087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 smtClean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  <a:p>
            <a:pPr algn="ctr">
              <a:defRPr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А.Н.ЛОЦМАНОВ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ru-RU" sz="1600" b="1" i="1" dirty="0" smtClean="0">
                <a:solidFill>
                  <a:schemeClr val="tx2"/>
                </a:solidFill>
                <a:latin typeface="+mn-lt"/>
                <a:cs typeface="+mn-cs"/>
              </a:rPr>
              <a:t>Первый </a:t>
            </a:r>
            <a:r>
              <a:rPr lang="ru-RU" sz="1600" b="1" i="1" dirty="0">
                <a:solidFill>
                  <a:schemeClr val="tx2"/>
                </a:solidFill>
                <a:latin typeface="+mn-lt"/>
                <a:cs typeface="+mn-cs"/>
              </a:rPr>
              <a:t>заместитель  Председателя Комитета  РСПП </a:t>
            </a:r>
          </a:p>
          <a:p>
            <a:pPr algn="ctr">
              <a:defRPr/>
            </a:pPr>
            <a:r>
              <a:rPr lang="ru-RU" sz="1600" b="1" i="1" dirty="0">
                <a:solidFill>
                  <a:schemeClr val="tx2"/>
                </a:solidFill>
                <a:latin typeface="+mn-lt"/>
                <a:cs typeface="+mn-cs"/>
              </a:rPr>
              <a:t>по техническому регулированию, </a:t>
            </a:r>
            <a:r>
              <a:rPr lang="ru-RU" sz="1600" b="1" i="1" dirty="0" smtClean="0">
                <a:solidFill>
                  <a:schemeClr val="tx2"/>
                </a:solidFill>
                <a:latin typeface="+mn-lt"/>
                <a:cs typeface="+mn-cs"/>
              </a:rPr>
              <a:t>стандартизации и </a:t>
            </a:r>
            <a:r>
              <a:rPr lang="ru-RU" sz="1600" b="1" i="1" dirty="0">
                <a:solidFill>
                  <a:schemeClr val="tx2"/>
                </a:solidFill>
                <a:latin typeface="+mn-lt"/>
                <a:cs typeface="+mn-cs"/>
              </a:rPr>
              <a:t>оценке </a:t>
            </a:r>
            <a:r>
              <a:rPr lang="ru-RU" sz="1600" b="1" i="1" dirty="0" smtClean="0">
                <a:solidFill>
                  <a:schemeClr val="tx2"/>
                </a:solidFill>
                <a:latin typeface="+mn-lt"/>
                <a:cs typeface="+mn-cs"/>
              </a:rPr>
              <a:t>соответствия</a:t>
            </a:r>
          </a:p>
          <a:p>
            <a:pPr algn="ctr">
              <a:defRPr/>
            </a:pPr>
            <a:endParaRPr lang="ru-RU" sz="1600" b="1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ru-RU" b="1" i="1" dirty="0" smtClean="0">
                <a:solidFill>
                  <a:srgbClr val="002060"/>
                </a:solidFill>
                <a:latin typeface="+mn-lt"/>
                <a:cs typeface="+mn-cs"/>
              </a:rPr>
              <a:t>Председатель Совета по </a:t>
            </a:r>
            <a:r>
              <a:rPr lang="ru-RU" b="1" i="1" dirty="0">
                <a:solidFill>
                  <a:srgbClr val="002060"/>
                </a:solidFill>
                <a:latin typeface="+mn-lt"/>
                <a:cs typeface="+mn-cs"/>
              </a:rPr>
              <a:t>техническому </a:t>
            </a:r>
            <a:r>
              <a:rPr lang="ru-RU" b="1" i="1" dirty="0" smtClean="0">
                <a:solidFill>
                  <a:srgbClr val="002060"/>
                </a:solidFill>
                <a:latin typeface="+mn-lt"/>
                <a:cs typeface="+mn-cs"/>
              </a:rPr>
              <a:t>регулированию и </a:t>
            </a:r>
            <a:r>
              <a:rPr lang="ru-RU" b="1" i="1" dirty="0">
                <a:solidFill>
                  <a:srgbClr val="002060"/>
                </a:solidFill>
                <a:latin typeface="+mn-lt"/>
                <a:cs typeface="+mn-cs"/>
              </a:rPr>
              <a:t>стандартизации </a:t>
            </a:r>
            <a:r>
              <a:rPr lang="ru-RU" b="1" i="1" dirty="0" smtClean="0">
                <a:solidFill>
                  <a:srgbClr val="002060"/>
                </a:solidFill>
                <a:latin typeface="+mn-lt"/>
                <a:cs typeface="+mn-cs"/>
              </a:rPr>
              <a:t>при </a:t>
            </a:r>
            <a:r>
              <a:rPr lang="ru-RU" b="1" i="1" dirty="0" err="1" smtClean="0">
                <a:solidFill>
                  <a:srgbClr val="002060"/>
                </a:solidFill>
                <a:latin typeface="+mn-lt"/>
                <a:cs typeface="+mn-cs"/>
              </a:rPr>
              <a:t>Минпромторге</a:t>
            </a:r>
            <a:r>
              <a:rPr lang="ru-RU" b="1" i="1" dirty="0" smtClean="0">
                <a:solidFill>
                  <a:srgbClr val="002060"/>
                </a:solidFill>
                <a:latin typeface="+mn-lt"/>
                <a:cs typeface="+mn-cs"/>
              </a:rPr>
              <a:t> РФ</a:t>
            </a:r>
            <a:endParaRPr lang="en-US" b="1" i="1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ctr">
              <a:defRPr/>
            </a:pPr>
            <a:endParaRPr lang="ru-RU" sz="1600" b="1" dirty="0" smtClean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309" y="1420728"/>
            <a:ext cx="8229600" cy="2432882"/>
          </a:xfrm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0000"/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40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40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40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2004</a:t>
            </a:r>
            <a:r>
              <a:rPr lang="ru-RU" sz="36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31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-  КОМИТЕТУ </a:t>
            </a:r>
            <a:r>
              <a:rPr lang="ru-RU" sz="3100" b="1" i="1" spc="150" dirty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РСПП </a:t>
            </a:r>
            <a:r>
              <a:rPr lang="ru-RU" sz="40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1</a:t>
            </a:r>
            <a:r>
              <a:rPr lang="en-US" sz="40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3</a:t>
            </a:r>
            <a:r>
              <a:rPr lang="ru-RU" sz="31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3100" b="1" i="1" spc="150" dirty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ЛЕТ </a:t>
            </a:r>
            <a:r>
              <a:rPr lang="ru-RU" sz="31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- </a:t>
            </a:r>
            <a:r>
              <a:rPr lang="ru-RU" sz="40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201</a:t>
            </a:r>
            <a:r>
              <a:rPr lang="en-US" sz="40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7</a:t>
            </a:r>
            <a:r>
              <a:rPr lang="ru-RU" sz="3100" b="1" i="1" dirty="0" smtClean="0"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3100" b="1" i="1" dirty="0" smtClean="0"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3100" b="1" i="1" dirty="0" smtClean="0"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3100" b="1" i="1" dirty="0" smtClean="0"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3100" b="1" spc="150" dirty="0" smtClean="0">
                <a:ln w="11430"/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РОЛЬ ПРОМЫШЛЕННОСТИ В СОЗДАНИИ СИСТЕМЫ ТЕХНИЧЕСКОГО РЕГУЛИРОВАНИЯ И СТАНДАРТИЗАЦИИ </a:t>
            </a:r>
            <a:endParaRPr lang="ru-RU" sz="3100" b="1" dirty="0">
              <a:solidFill>
                <a:srgbClr val="FF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308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675" y="428625"/>
            <a:ext cx="1508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026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400442" y="404664"/>
            <a:ext cx="8713788" cy="626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endParaRPr lang="ru-RU" alt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12776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/>
              <a:t> 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404664"/>
            <a:ext cx="698477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\\Stor\ktr\Общая папка\МЕРОПРИЯТИЯ\2016\НРБ, 22 марта\Фото.Съезд\PyHRSRvHXVLPz1LTmnz7PRjkYvK3XUU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4325"/>
            <a:ext cx="9114230" cy="562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aslov 1"/>
          <p:cNvSpPr txBox="1">
            <a:spLocks/>
          </p:cNvSpPr>
          <p:nvPr/>
        </p:nvSpPr>
        <p:spPr>
          <a:xfrm>
            <a:off x="251521" y="228601"/>
            <a:ext cx="8568952" cy="89614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C00000"/>
                </a:solidFill>
              </a:rPr>
              <a:t>Решения Съезда Российского союза промышленников и предпринимателей</a:t>
            </a:r>
            <a:endParaRPr lang="sl-SI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0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88032" y="595313"/>
            <a:ext cx="8964898" cy="4984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endParaRPr lang="ru-RU" alt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404664"/>
            <a:ext cx="698477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ПРЕДЛОЖЕНИЯ  СЪЕЗДА  РСПП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4036" y="980728"/>
            <a:ext cx="8568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	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4036" y="1192292"/>
            <a:ext cx="864045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	</a:t>
            </a:r>
            <a:r>
              <a:rPr lang="ru-RU" sz="2800" b="1" dirty="0" smtClean="0"/>
              <a:t>1. Ввести </a:t>
            </a:r>
            <a:r>
              <a:rPr lang="ru-RU" sz="2800" b="1" dirty="0"/>
              <a:t>процедуры нотификации органов по оценке соответствия в области обязательной </a:t>
            </a:r>
            <a:r>
              <a:rPr lang="ru-RU" sz="2800" b="1" dirty="0" smtClean="0"/>
              <a:t>сертификации в России и странах ЕАЭС. </a:t>
            </a:r>
          </a:p>
          <a:p>
            <a:pPr algn="just"/>
            <a:endParaRPr lang="ru-RU" sz="2800" b="1" dirty="0"/>
          </a:p>
          <a:p>
            <a:pPr lvl="0" algn="just"/>
            <a:r>
              <a:rPr lang="ru-RU" sz="2800" b="1" dirty="0" smtClean="0"/>
              <a:t>	2. Разработать </a:t>
            </a:r>
            <a:r>
              <a:rPr lang="ru-RU" sz="2800" b="1" dirty="0"/>
              <a:t>необходимые нормативно-правовые акты с целью создания института нотификации органов по оценке соответствия в области обязательной сертификации. Подготовить соответствующие </a:t>
            </a:r>
            <a:r>
              <a:rPr lang="ru-RU" sz="2800" b="1" dirty="0" smtClean="0"/>
              <a:t>изменения </a:t>
            </a:r>
            <a:r>
              <a:rPr lang="ru-RU" sz="2800" b="1" dirty="0"/>
              <a:t>в ФЗ 184  «О техническом регулировании» и акты ЕАЭС</a:t>
            </a:r>
            <a:r>
              <a:rPr lang="ru-RU" sz="2800" b="1" dirty="0" smtClean="0"/>
              <a:t>.</a:t>
            </a:r>
          </a:p>
          <a:p>
            <a:pPr lvl="0" algn="just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226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29158" y="10160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СОТРУДНИЧЕСТВО КОМИТЕТА РСПП С МЕЖДУНАРОДНЫМИ ОРГАНИЗАЦИЯМИ ПО СТАНДАРТИЗАЦИИ</a:t>
            </a:r>
          </a:p>
        </p:txBody>
      </p:sp>
      <p:pic>
        <p:nvPicPr>
          <p:cNvPr id="15363" name="Picture 5" descr="http://www.gosstandart.gov.by/rus/about/images/iso.gif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025" y="1271588"/>
            <a:ext cx="6651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2143125" y="1214438"/>
          <a:ext cx="865188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Рисунок" r:id="rId6" imgW="765048" imgH="627888" progId="Word.Picture.8">
                  <p:embed/>
                </p:oleObj>
              </mc:Choice>
              <mc:Fallback>
                <p:oleObj name="Рисунок" r:id="rId6" imgW="765048" imgH="627888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25" y="1214438"/>
                        <a:ext cx="865188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1981200" y="1962150"/>
            <a:ext cx="12144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1000" dirty="0"/>
              <a:t>Европейская </a:t>
            </a:r>
          </a:p>
          <a:p>
            <a:pPr algn="ctr"/>
            <a:r>
              <a:rPr lang="ru-RU" sz="1000" dirty="0"/>
              <a:t>Экономическая </a:t>
            </a:r>
          </a:p>
          <a:p>
            <a:pPr algn="ctr"/>
            <a:r>
              <a:rPr lang="ru-RU" sz="1000" dirty="0"/>
              <a:t>Комиссия</a:t>
            </a:r>
          </a:p>
        </p:txBody>
      </p:sp>
      <p:sp>
        <p:nvSpPr>
          <p:cNvPr id="15367" name="Text Box 14"/>
          <p:cNvSpPr txBox="1">
            <a:spLocks noChangeArrowheads="1"/>
          </p:cNvSpPr>
          <p:nvPr/>
        </p:nvSpPr>
        <p:spPr bwMode="auto">
          <a:xfrm>
            <a:off x="1608138" y="6084888"/>
            <a:ext cx="21939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000"/>
              <a:t>Международный Совет по стандартизации, сертификации и метрологии (EASC) ) </a:t>
            </a:r>
          </a:p>
        </p:txBody>
      </p:sp>
      <p:pic>
        <p:nvPicPr>
          <p:cNvPr id="15368" name="Picture 16" descr="ce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1580" y="5414489"/>
            <a:ext cx="72072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Rectangle 19"/>
          <p:cNvSpPr>
            <a:spLocks noChangeArrowheads="1"/>
          </p:cNvSpPr>
          <p:nvPr/>
        </p:nvSpPr>
        <p:spPr bwMode="auto">
          <a:xfrm>
            <a:off x="22225" y="4795838"/>
            <a:ext cx="2039938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1000" dirty="0" smtClean="0"/>
              <a:t>Администрация по </a:t>
            </a:r>
          </a:p>
          <a:p>
            <a:pPr algn="ctr"/>
            <a:r>
              <a:rPr lang="ru-RU" sz="1000" dirty="0" smtClean="0"/>
              <a:t>стандартизации Китая</a:t>
            </a:r>
            <a:endParaRPr lang="ru-RU" sz="1000" dirty="0"/>
          </a:p>
        </p:txBody>
      </p:sp>
      <p:pic>
        <p:nvPicPr>
          <p:cNvPr id="15371" name="Picture 20" descr="DIN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443" y="4065822"/>
            <a:ext cx="863600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2" name="Rectangle 21"/>
          <p:cNvSpPr>
            <a:spLocks noChangeArrowheads="1"/>
          </p:cNvSpPr>
          <p:nvPr/>
        </p:nvSpPr>
        <p:spPr bwMode="auto">
          <a:xfrm>
            <a:off x="7220019" y="4757500"/>
            <a:ext cx="15001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1000" dirty="0"/>
              <a:t>Национальный орган</a:t>
            </a:r>
          </a:p>
          <a:p>
            <a:pPr algn="ctr"/>
            <a:r>
              <a:rPr lang="ru-RU" sz="1000" dirty="0"/>
              <a:t> по стандартизации Германии</a:t>
            </a:r>
          </a:p>
        </p:txBody>
      </p:sp>
      <p:sp>
        <p:nvSpPr>
          <p:cNvPr id="15373" name="Rectangle 24"/>
          <p:cNvSpPr>
            <a:spLocks noChangeArrowheads="1"/>
          </p:cNvSpPr>
          <p:nvPr/>
        </p:nvSpPr>
        <p:spPr bwMode="auto">
          <a:xfrm>
            <a:off x="4759444" y="6243637"/>
            <a:ext cx="16192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1000" dirty="0"/>
              <a:t>Национальный орган </a:t>
            </a:r>
          </a:p>
          <a:p>
            <a:pPr algn="ctr"/>
            <a:r>
              <a:rPr lang="ru-RU" sz="1000" dirty="0"/>
              <a:t>по стандартизации Франции</a:t>
            </a:r>
          </a:p>
        </p:txBody>
      </p:sp>
      <p:pic>
        <p:nvPicPr>
          <p:cNvPr id="15374" name="Picture 2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9" r="76199"/>
          <a:stretch>
            <a:fillRect/>
          </a:stretch>
        </p:blipFill>
        <p:spPr bwMode="auto">
          <a:xfrm>
            <a:off x="3894256" y="1244600"/>
            <a:ext cx="865188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5" name="Rectangle 28"/>
          <p:cNvSpPr>
            <a:spLocks noChangeArrowheads="1"/>
          </p:cNvSpPr>
          <p:nvPr/>
        </p:nvSpPr>
        <p:spPr bwMode="auto">
          <a:xfrm>
            <a:off x="3751704" y="1962150"/>
            <a:ext cx="10001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1000" dirty="0"/>
              <a:t>Американский </a:t>
            </a:r>
          </a:p>
          <a:p>
            <a:pPr algn="ctr"/>
            <a:r>
              <a:rPr lang="ru-RU" sz="1000" dirty="0"/>
              <a:t>Нефтяной Институт</a:t>
            </a:r>
          </a:p>
        </p:txBody>
      </p:sp>
      <p:pic>
        <p:nvPicPr>
          <p:cNvPr id="15376" name="Picture 29" descr="BSI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221" y="2846175"/>
            <a:ext cx="1093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Picture 31" descr="sponsors%20still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616"/>
          <a:stretch>
            <a:fillRect/>
          </a:stretch>
        </p:blipFill>
        <p:spPr bwMode="auto">
          <a:xfrm>
            <a:off x="451644" y="5453063"/>
            <a:ext cx="6477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8" name="Rectangle 32"/>
          <p:cNvSpPr>
            <a:spLocks noChangeArrowheads="1"/>
          </p:cNvSpPr>
          <p:nvPr/>
        </p:nvSpPr>
        <p:spPr bwMode="auto">
          <a:xfrm>
            <a:off x="59531" y="6264274"/>
            <a:ext cx="14319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1000" dirty="0"/>
              <a:t>Ассоциация </a:t>
            </a:r>
          </a:p>
          <a:p>
            <a:pPr algn="ctr"/>
            <a:r>
              <a:rPr lang="ru-RU" sz="1000" dirty="0"/>
              <a:t>Европейского бизнеса </a:t>
            </a:r>
          </a:p>
          <a:p>
            <a:pPr algn="ctr"/>
            <a:r>
              <a:rPr lang="ru-RU" sz="1000" dirty="0"/>
              <a:t>в России</a:t>
            </a:r>
          </a:p>
        </p:txBody>
      </p:sp>
      <p:pic>
        <p:nvPicPr>
          <p:cNvPr id="15379" name="Picture 33" descr="Afnor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09" b="35425"/>
          <a:stretch>
            <a:fillRect/>
          </a:stretch>
        </p:blipFill>
        <p:spPr bwMode="auto">
          <a:xfrm>
            <a:off x="4809450" y="5538551"/>
            <a:ext cx="12906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0" name="Rectangle 15"/>
          <p:cNvSpPr>
            <a:spLocks noChangeArrowheads="1"/>
          </p:cNvSpPr>
          <p:nvPr/>
        </p:nvSpPr>
        <p:spPr bwMode="auto">
          <a:xfrm>
            <a:off x="7286625" y="2139950"/>
            <a:ext cx="1500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1000"/>
              <a:t>Международная</a:t>
            </a:r>
          </a:p>
          <a:p>
            <a:pPr algn="ctr"/>
            <a:r>
              <a:rPr lang="ru-RU" sz="1000"/>
              <a:t> организация </a:t>
            </a:r>
          </a:p>
          <a:p>
            <a:pPr algn="ctr"/>
            <a:r>
              <a:rPr lang="ru-RU" sz="1000"/>
              <a:t>по стандартизации</a:t>
            </a:r>
          </a:p>
        </p:txBody>
      </p:sp>
      <p:sp>
        <p:nvSpPr>
          <p:cNvPr id="15381" name="Rectangle 17"/>
          <p:cNvSpPr>
            <a:spLocks noChangeArrowheads="1"/>
          </p:cNvSpPr>
          <p:nvPr/>
        </p:nvSpPr>
        <p:spPr bwMode="auto">
          <a:xfrm>
            <a:off x="7104997" y="6095764"/>
            <a:ext cx="14366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1000" dirty="0"/>
              <a:t>Европейский Комитет</a:t>
            </a:r>
          </a:p>
          <a:p>
            <a:pPr algn="ctr"/>
            <a:r>
              <a:rPr lang="ru-RU" sz="1000" dirty="0"/>
              <a:t> по стандартизации</a:t>
            </a:r>
          </a:p>
        </p:txBody>
      </p:sp>
      <p:sp>
        <p:nvSpPr>
          <p:cNvPr id="15382" name="Rectangle 30"/>
          <p:cNvSpPr>
            <a:spLocks noChangeArrowheads="1"/>
          </p:cNvSpPr>
          <p:nvPr/>
        </p:nvSpPr>
        <p:spPr bwMode="auto">
          <a:xfrm>
            <a:off x="7387501" y="3436938"/>
            <a:ext cx="1165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1000" dirty="0"/>
              <a:t>Британский</a:t>
            </a:r>
          </a:p>
          <a:p>
            <a:pPr algn="ctr"/>
            <a:r>
              <a:rPr lang="ru-RU" sz="1000" dirty="0"/>
              <a:t> институт стандартов</a:t>
            </a:r>
          </a:p>
        </p:txBody>
      </p:sp>
      <p:pic>
        <p:nvPicPr>
          <p:cNvPr id="15383" name="Picture 9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80" y="2719387"/>
            <a:ext cx="1000125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4" name="Rectangle 10"/>
          <p:cNvSpPr>
            <a:spLocks noChangeArrowheads="1"/>
          </p:cNvSpPr>
          <p:nvPr/>
        </p:nvSpPr>
        <p:spPr bwMode="auto">
          <a:xfrm>
            <a:off x="332579" y="3476625"/>
            <a:ext cx="10001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1000" dirty="0"/>
              <a:t>Европейская</a:t>
            </a:r>
          </a:p>
          <a:p>
            <a:pPr algn="ctr"/>
            <a:r>
              <a:rPr lang="ru-RU" sz="1000" dirty="0"/>
              <a:t> Комиссия</a:t>
            </a:r>
          </a:p>
        </p:txBody>
      </p:sp>
      <p:sp>
        <p:nvSpPr>
          <p:cNvPr id="15385" name="Rectangle 26"/>
          <p:cNvSpPr>
            <a:spLocks noChangeArrowheads="1"/>
          </p:cNvSpPr>
          <p:nvPr/>
        </p:nvSpPr>
        <p:spPr bwMode="auto">
          <a:xfrm>
            <a:off x="26987" y="2074626"/>
            <a:ext cx="18811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1000" dirty="0"/>
              <a:t>Американское общество</a:t>
            </a:r>
          </a:p>
          <a:p>
            <a:pPr algn="ctr"/>
            <a:r>
              <a:rPr lang="ru-RU" sz="1000" dirty="0"/>
              <a:t> по испытаниям</a:t>
            </a:r>
          </a:p>
          <a:p>
            <a:pPr algn="ctr"/>
            <a:r>
              <a:rPr lang="ru-RU" sz="1000" dirty="0"/>
              <a:t> и материалам</a:t>
            </a:r>
          </a:p>
        </p:txBody>
      </p:sp>
      <p:pic>
        <p:nvPicPr>
          <p:cNvPr id="15386" name="Picture 3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" y="1151731"/>
            <a:ext cx="985837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7" name="Picture 4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5291138"/>
            <a:ext cx="785812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AutoShape 31"/>
          <p:cNvSpPr>
            <a:spLocks noChangeArrowheads="1"/>
          </p:cNvSpPr>
          <p:nvPr/>
        </p:nvSpPr>
        <p:spPr bwMode="auto">
          <a:xfrm>
            <a:off x="2266950" y="2593975"/>
            <a:ext cx="4681538" cy="2520950"/>
          </a:xfrm>
          <a:prstGeom prst="bevel">
            <a:avLst>
              <a:gd name="adj" fmla="val 6111"/>
            </a:avLst>
          </a:prstGeom>
          <a:solidFill>
            <a:srgbClr val="C0C0C0">
              <a:alpha val="92940"/>
            </a:srgbClr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ru-RU" sz="1400" b="1" dirty="0">
                <a:cs typeface="+mn-cs"/>
              </a:rPr>
              <a:t> Комитет РСПП по</a:t>
            </a:r>
          </a:p>
          <a:p>
            <a:pPr algn="r">
              <a:defRPr/>
            </a:pPr>
            <a:r>
              <a:rPr lang="ru-RU" sz="1400" b="1" dirty="0">
                <a:cs typeface="+mn-cs"/>
              </a:rPr>
              <a:t>   Техническому регулированию,</a:t>
            </a:r>
          </a:p>
          <a:p>
            <a:pPr algn="r">
              <a:defRPr/>
            </a:pPr>
            <a:r>
              <a:rPr lang="ru-RU" sz="1400" b="1" dirty="0">
                <a:cs typeface="+mn-cs"/>
              </a:rPr>
              <a:t>стандартизации </a:t>
            </a:r>
          </a:p>
          <a:p>
            <a:pPr algn="r">
              <a:defRPr/>
            </a:pPr>
            <a:r>
              <a:rPr lang="ru-RU" sz="1400" b="1" dirty="0">
                <a:cs typeface="+mn-cs"/>
              </a:rPr>
              <a:t>и оценке соответствия </a:t>
            </a:r>
            <a:endParaRPr lang="ru-RU" b="1" dirty="0">
              <a:cs typeface="+mn-cs"/>
            </a:endParaRPr>
          </a:p>
          <a:p>
            <a:pPr algn="ctr">
              <a:defRPr/>
            </a:pPr>
            <a:endParaRPr lang="ru-RU" sz="1000" b="1" dirty="0">
              <a:cs typeface="+mn-cs"/>
            </a:endParaRPr>
          </a:p>
          <a:p>
            <a:pPr algn="r"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Активно сотрудничает с международными и национальными органами по стандартизации</a:t>
            </a: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15389" name="Picture 4" descr="LOG_RSPP copy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3" y="2717800"/>
            <a:ext cx="1150937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 descr="Z:\Общая папка\МЕРОПРИЯТИЯ\Хьюстон 2014\ЛОГО\asme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257" y="1204676"/>
            <a:ext cx="1288357" cy="86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5349776" y="2053431"/>
            <a:ext cx="16192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1000" dirty="0" smtClean="0"/>
              <a:t>Американское общество </a:t>
            </a:r>
          </a:p>
          <a:p>
            <a:pPr algn="ctr"/>
            <a:r>
              <a:rPr lang="ru-RU" sz="1000" dirty="0" smtClean="0"/>
              <a:t>инженеров механиков</a:t>
            </a:r>
            <a:endParaRPr lang="ru-RU" sz="1000" dirty="0"/>
          </a:p>
        </p:txBody>
      </p: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06" y="3994384"/>
            <a:ext cx="6762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779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0-tub-ru.yandex.net/i?id=6ec9f11182faac2f7d536e2acabaaed5-110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8274"/>
            <a:ext cx="1624615" cy="1151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04503" y="2038274"/>
            <a:ext cx="6107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2008, 2014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– Конференции 2008 и 2014 году.</a:t>
            </a:r>
          </a:p>
          <a:p>
            <a:pPr algn="just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From 2009 –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Ежегодные семинары в Москве и Санкт-Петербурге.</a:t>
            </a:r>
          </a:p>
          <a:p>
            <a:pPr marL="342900" indent="-342900" algn="just">
              <a:buAutoNum type="arabicPlain" startAt="2016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- Конференции в Москве с участием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API, ASME, ASTM.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Ноябрь 2016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Подписание Меморандума о сотрудничестве с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API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08520" y="-99392"/>
            <a:ext cx="9310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МЕЖДУНАРОДНОЕ СОТРУДНИЧЕСТВО КОМИТЕТА РСПП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3284984"/>
            <a:ext cx="59766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Проект «Сближение систем технического регулирования России и ЕС»:</a:t>
            </a:r>
          </a:p>
          <a:p>
            <a:pPr algn="just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2006-2016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г. – Ряд конференций и семинаров по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стандартизации, аккредитации, надзору за рынком.</a:t>
            </a:r>
          </a:p>
          <a:p>
            <a:pPr algn="just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2006-2014 г. – Мероприятия с участием европейских экспертов в России и ведущих странах ЕС. 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Рисунок 8" descr="классификация API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896" y="2269214"/>
            <a:ext cx="1176869" cy="280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896" y="2699994"/>
            <a:ext cx="1191890" cy="4320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67774" y="5028829"/>
            <a:ext cx="60247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2015-2016  –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участие во встречах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Постоянной Российско-китайской рабочей группы по стандартизации, метрологии, сертификации и инспекционному контролю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2016 – создание совместных рабочих групп между  российской и китайской промышленностью. </a:t>
            </a:r>
          </a:p>
          <a:p>
            <a:pPr algn="just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2017 – Подписание Соглашения о сотрудничестве с Институтом изучения китайских стандартов </a:t>
            </a:r>
          </a:p>
        </p:txBody>
      </p:sp>
      <p:pic>
        <p:nvPicPr>
          <p:cNvPr id="13" name="Picture 6" descr="http://katehon.com/sites/default/files/kitajcy-stanut-sovladelcami-krasnoyarskogo-zs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34" y="5347365"/>
            <a:ext cx="2049608" cy="117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im6-tub-ru.yandex.net/i?id=2b880247d322693b86d2c2a8ac80d459-07-144&amp;n=2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236" y="3405648"/>
            <a:ext cx="1202870" cy="1207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5816" y="1341962"/>
            <a:ext cx="5760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2005-2016 - Участие в ежегодных заседаниях МГС и НТКС.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https://im1-tub-ru.yandex.net/i?id=4729c7eeeb8e7ec527f66f691b2828d8&amp;n=33&amp;h=180&amp;w=26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008" y="947629"/>
            <a:ext cx="1394768" cy="950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41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5613047"/>
            <a:ext cx="8892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</a:rPr>
              <a:t>В конференции приняли участие Президент </a:t>
            </a:r>
            <a:r>
              <a:rPr lang="ru-RU" dirty="0">
                <a:latin typeface="Arial" pitchFamily="34" charset="0"/>
              </a:rPr>
              <a:t>ИСО </a:t>
            </a:r>
            <a:r>
              <a:rPr lang="ru-RU" dirty="0" smtClean="0">
                <a:latin typeface="Arial" pitchFamily="34" charset="0"/>
              </a:rPr>
              <a:t>    Др</a:t>
            </a:r>
            <a:r>
              <a:rPr lang="ru-RU" dirty="0">
                <a:latin typeface="Arial" pitchFamily="34" charset="0"/>
              </a:rPr>
              <a:t>. </a:t>
            </a:r>
            <a:r>
              <a:rPr lang="ru-RU" dirty="0" err="1" smtClean="0">
                <a:latin typeface="Arial" pitchFamily="34" charset="0"/>
              </a:rPr>
              <a:t>Джан</a:t>
            </a:r>
            <a:r>
              <a:rPr lang="ru-RU" dirty="0" smtClean="0">
                <a:latin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</a:rPr>
              <a:t>Сяоган</a:t>
            </a:r>
            <a:r>
              <a:rPr lang="ru-RU" dirty="0" smtClean="0">
                <a:latin typeface="Arial" pitchFamily="34" charset="0"/>
              </a:rPr>
              <a:t> </a:t>
            </a:r>
            <a:r>
              <a:rPr lang="ru-RU" dirty="0">
                <a:latin typeface="Arial" pitchFamily="34" charset="0"/>
              </a:rPr>
              <a:t>и </a:t>
            </a:r>
            <a:r>
              <a:rPr lang="ru-RU" dirty="0" smtClean="0">
                <a:latin typeface="Arial" pitchFamily="34" charset="0"/>
              </a:rPr>
              <a:t>Президент  МЭК </a:t>
            </a:r>
            <a:r>
              <a:rPr lang="ru-RU" dirty="0">
                <a:latin typeface="Arial" pitchFamily="34" charset="0"/>
              </a:rPr>
              <a:t>Др. </a:t>
            </a:r>
            <a:r>
              <a:rPr lang="ru-RU" dirty="0" err="1">
                <a:latin typeface="Arial" pitchFamily="34" charset="0"/>
              </a:rPr>
              <a:t>Дзюнзи</a:t>
            </a:r>
            <a:r>
              <a:rPr lang="ru-RU" dirty="0">
                <a:latin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</a:rPr>
              <a:t>Номура</a:t>
            </a:r>
            <a:r>
              <a:rPr lang="ru-RU" dirty="0" smtClean="0">
                <a:latin typeface="Arial" pitchFamily="34" charset="0"/>
              </a:rPr>
              <a:t>,   Вице-Президент ИСО Элизабет </a:t>
            </a:r>
            <a:r>
              <a:rPr lang="ru-RU" dirty="0" err="1" smtClean="0">
                <a:latin typeface="Arial" pitchFamily="34" charset="0"/>
              </a:rPr>
              <a:t>Штампфл-Блаха</a:t>
            </a:r>
            <a:r>
              <a:rPr lang="ru-RU" dirty="0" smtClean="0">
                <a:latin typeface="Arial" pitchFamily="34" charset="0"/>
              </a:rPr>
              <a:t>, Президент </a:t>
            </a:r>
            <a:r>
              <a:rPr lang="en-US" dirty="0" smtClean="0">
                <a:latin typeface="Arial" pitchFamily="34" charset="0"/>
              </a:rPr>
              <a:t>CENELEC</a:t>
            </a:r>
            <a:r>
              <a:rPr lang="ru-RU" dirty="0" smtClean="0">
                <a:latin typeface="Arial" pitchFamily="34" charset="0"/>
              </a:rPr>
              <a:t> </a:t>
            </a:r>
            <a:r>
              <a:rPr lang="ru-RU" dirty="0">
                <a:latin typeface="Arial" pitchFamily="34" charset="0"/>
              </a:rPr>
              <a:t>Др. </a:t>
            </a:r>
            <a:r>
              <a:rPr lang="ru-RU" dirty="0" smtClean="0">
                <a:latin typeface="Arial" pitchFamily="34" charset="0"/>
              </a:rPr>
              <a:t>Бернард Тис и другие.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6064" y="44624"/>
            <a:ext cx="8244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solidFill>
                  <a:srgbClr val="112FAF"/>
                </a:solidFill>
                <a:latin typeface="+mj-lt"/>
                <a:ea typeface="+mj-ea"/>
                <a:cs typeface="+mj-cs"/>
              </a:rPr>
              <a:t>Форум «ИННОПРОМ </a:t>
            </a:r>
            <a:r>
              <a:rPr lang="ru-RU" sz="2400" b="1" cap="all" dirty="0">
                <a:solidFill>
                  <a:srgbClr val="112FAF"/>
                </a:solidFill>
                <a:latin typeface="+mj-lt"/>
                <a:ea typeface="+mj-ea"/>
                <a:cs typeface="+mj-cs"/>
              </a:rPr>
              <a:t>– </a:t>
            </a:r>
            <a:r>
              <a:rPr lang="ru-RU" sz="2400" b="1" cap="all" dirty="0" smtClean="0">
                <a:solidFill>
                  <a:srgbClr val="112FAF"/>
                </a:solidFill>
                <a:latin typeface="+mj-lt"/>
                <a:ea typeface="+mj-ea"/>
                <a:cs typeface="+mj-cs"/>
              </a:rPr>
              <a:t>2015»,  09.07.2015, г</a:t>
            </a:r>
            <a:r>
              <a:rPr lang="ru-RU" sz="2400" b="1" cap="all" dirty="0">
                <a:solidFill>
                  <a:srgbClr val="112FAF"/>
                </a:solidFill>
                <a:latin typeface="+mj-lt"/>
                <a:ea typeface="+mj-ea"/>
                <a:cs typeface="+mj-cs"/>
              </a:rPr>
              <a:t>. Екатеринбург.</a:t>
            </a:r>
          </a:p>
        </p:txBody>
      </p:sp>
      <p:pic>
        <p:nvPicPr>
          <p:cNvPr id="1026" name="Picture 2" descr="\\stor\ktr\Общая папка\МЕРОПРИЯТИЯ\Архив 2015\Иннопром, 8-11 июля\Фото РСПП для сайта\700\1 IMG_7163-7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80" y="517242"/>
            <a:ext cx="7638252" cy="509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76256" y="261039"/>
            <a:ext cx="2232248" cy="619229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Сотрудничество Комитета РСПП с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Европейскими органами по стандартизации и Немецкой ассоциацией промышленников</a:t>
            </a:r>
            <a:r>
              <a:rPr lang="en-US" sz="2000" b="1" dirty="0" smtClean="0">
                <a:solidFill>
                  <a:srgbClr val="C00000"/>
                </a:solidFill>
              </a:rPr>
              <a:t> (BDI)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1200" b="1" dirty="0">
                <a:solidFill>
                  <a:srgbClr val="C00000"/>
                </a:solidFill>
              </a:rPr>
              <a:t/>
            </a:r>
            <a:br>
              <a:rPr lang="ru-RU" sz="1200" b="1" dirty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/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>
                <a:solidFill>
                  <a:srgbClr val="C00000"/>
                </a:solidFill>
              </a:rPr>
              <a:t/>
            </a:r>
            <a:br>
              <a:rPr lang="ru-RU" sz="1200" b="1" dirty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/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>
                <a:solidFill>
                  <a:srgbClr val="C00000"/>
                </a:solidFill>
              </a:rPr>
              <a:t/>
            </a:r>
            <a:br>
              <a:rPr lang="ru-RU" sz="1200" b="1" dirty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/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en-US" sz="1200" b="1" dirty="0" smtClean="0">
                <a:solidFill>
                  <a:srgbClr val="C00000"/>
                </a:solidFill>
              </a:rPr>
              <a:t/>
            </a:r>
            <a:br>
              <a:rPr lang="en-US" sz="1200" b="1" dirty="0" smtClean="0">
                <a:solidFill>
                  <a:srgbClr val="C00000"/>
                </a:solidFill>
              </a:rPr>
            </a:br>
            <a:r>
              <a:rPr lang="en-US" sz="1200" b="1" dirty="0">
                <a:solidFill>
                  <a:srgbClr val="C00000"/>
                </a:solidFill>
              </a:rPr>
              <a:t/>
            </a:r>
            <a:br>
              <a:rPr lang="en-US" sz="1200" b="1" dirty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А.Н. Лоцманов (РСПП), 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Б. Тис </a:t>
            </a:r>
            <a:r>
              <a:rPr lang="en-US" sz="1600" b="1" dirty="0" smtClean="0">
                <a:solidFill>
                  <a:srgbClr val="C00000"/>
                </a:solidFill>
              </a:rPr>
              <a:t>(B. </a:t>
            </a:r>
            <a:r>
              <a:rPr lang="en-US" sz="1600" b="1" dirty="0" err="1" smtClean="0">
                <a:solidFill>
                  <a:srgbClr val="C00000"/>
                </a:solidFill>
              </a:rPr>
              <a:t>Thies</a:t>
            </a:r>
            <a:r>
              <a:rPr lang="en-US" sz="1600" b="1" dirty="0" smtClean="0">
                <a:solidFill>
                  <a:srgbClr val="C00000"/>
                </a:solidFill>
              </a:rPr>
              <a:t>)</a:t>
            </a:r>
            <a:r>
              <a:rPr lang="ru-RU" sz="1600" b="1" dirty="0" smtClean="0">
                <a:solidFill>
                  <a:srgbClr val="C00000"/>
                </a:solidFill>
              </a:rPr>
              <a:t> (</a:t>
            </a:r>
            <a:r>
              <a:rPr lang="en-US" sz="1600" b="1" dirty="0" smtClean="0">
                <a:solidFill>
                  <a:srgbClr val="C00000"/>
                </a:solidFill>
              </a:rPr>
              <a:t>CENELEC</a:t>
            </a:r>
            <a:r>
              <a:rPr lang="ru-RU" sz="1600" b="1" dirty="0" smtClean="0">
                <a:solidFill>
                  <a:srgbClr val="C00000"/>
                </a:solidFill>
              </a:rPr>
              <a:t>) и 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М. </a:t>
            </a:r>
            <a:r>
              <a:rPr lang="ru-RU" sz="1600" b="1" dirty="0" err="1" smtClean="0">
                <a:solidFill>
                  <a:srgbClr val="C00000"/>
                </a:solidFill>
              </a:rPr>
              <a:t>Райгль</a:t>
            </a:r>
            <a:r>
              <a:rPr lang="en-US" sz="1600" b="1" dirty="0" smtClean="0">
                <a:solidFill>
                  <a:srgbClr val="C00000"/>
                </a:solidFill>
              </a:rPr>
              <a:t> (M. </a:t>
            </a:r>
            <a:r>
              <a:rPr lang="en-US" sz="1600" b="1" dirty="0" err="1" smtClean="0">
                <a:solidFill>
                  <a:srgbClr val="C00000"/>
                </a:solidFill>
              </a:rPr>
              <a:t>Reigl</a:t>
            </a:r>
            <a:r>
              <a:rPr lang="en-US" sz="1600" b="1" dirty="0" smtClean="0">
                <a:solidFill>
                  <a:srgbClr val="C00000"/>
                </a:solidFill>
              </a:rPr>
              <a:t>)</a:t>
            </a:r>
            <a:r>
              <a:rPr lang="ru-RU" sz="1600" b="1" dirty="0" smtClean="0">
                <a:solidFill>
                  <a:srgbClr val="C00000"/>
                </a:solidFill>
              </a:rPr>
              <a:t>, (</a:t>
            </a:r>
            <a:r>
              <a:rPr lang="en-US" sz="1600" b="1" dirty="0" smtClean="0">
                <a:solidFill>
                  <a:srgbClr val="C00000"/>
                </a:solidFill>
              </a:rPr>
              <a:t>BDI)</a:t>
            </a:r>
            <a:r>
              <a:rPr lang="ru-RU" sz="1600" b="1" dirty="0" smtClean="0">
                <a:solidFill>
                  <a:srgbClr val="C00000"/>
                </a:solidFill>
              </a:rPr>
              <a:t/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26 апреля 2017 г., г. </a:t>
            </a:r>
            <a:r>
              <a:rPr lang="ru-RU" sz="1600" b="1" dirty="0" err="1" smtClean="0">
                <a:solidFill>
                  <a:srgbClr val="C00000"/>
                </a:solidFill>
              </a:rPr>
              <a:t>Гослар</a:t>
            </a:r>
            <a:r>
              <a:rPr lang="ru-RU" sz="1600" b="1" dirty="0" smtClean="0">
                <a:solidFill>
                  <a:srgbClr val="C00000"/>
                </a:solidFill>
              </a:rPr>
              <a:t>, Германия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2051" name="Picture 3" descr="\\Stor\ktr\Общая папка\МЕРОПРИЯТИЯ\2017\Ганновер, 24-26 апреля 2017\Фото\IMG_0158_313213213213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1039"/>
            <a:ext cx="6408712" cy="640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79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ПОДПИСАНИЕ  МЕМОРАНДУМА  О  СОТРУДНИЧЕСТВЕ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МЕЖДУ  КОМИТЕТОМ РСПП  </a:t>
            </a:r>
            <a:r>
              <a:rPr lang="en-US" sz="2400" b="1" dirty="0" smtClean="0">
                <a:solidFill>
                  <a:srgbClr val="C00000"/>
                </a:solidFill>
              </a:rPr>
              <a:t/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И  АМЕРИКАНСКИМ  ИНСТИТУТОМ  НЕФТИ </a:t>
            </a:r>
            <a:r>
              <a:rPr lang="en-US" sz="2400" b="1" dirty="0" smtClean="0">
                <a:solidFill>
                  <a:srgbClr val="C00000"/>
                </a:solidFill>
              </a:rPr>
              <a:t>(API)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8 ноября 2016 года,  Москва</a:t>
            </a: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Z:\Общая папка\МЕРОПРИЯТИЯ\2016\ASTM 08.11\2016-11-08 RSPP ASTM\RSPP44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371" y="1628800"/>
            <a:ext cx="6480720" cy="4128465"/>
          </a:xfrm>
          <a:prstGeom prst="rect">
            <a:avLst/>
          </a:prstGeom>
          <a:ln w="190500" cap="sq">
            <a:solidFill>
              <a:schemeClr val="accent5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7544" y="6021288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112FB0"/>
                </a:solidFill>
              </a:rPr>
              <a:t>Комитетом совместно с компаниями нефтегазового комплекса подготовлена программа реализации Меморандума, которая будет обсуждаться на конференции в Санкт – Петербурге 23 мая 2017 года</a:t>
            </a:r>
            <a:endParaRPr lang="ru-RU" sz="1600" b="1" dirty="0">
              <a:solidFill>
                <a:srgbClr val="112F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178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6" y="1675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МЕЖДУНАРОДНАЯ ИНИЦИАТИВА ПО БЕЗОПАСНОСТИ ТРУБОПРОВОДОВ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995" y="954318"/>
            <a:ext cx="1978623" cy="144945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Content Placeholder 3" descr="Flag_of_the_United_Nations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34" b="18934"/>
          <a:stretch>
            <a:fillRect/>
          </a:stretch>
        </p:blipFill>
        <p:spPr>
          <a:xfrm>
            <a:off x="2298178" y="980728"/>
            <a:ext cx="2088232" cy="10801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974756" y="3141182"/>
            <a:ext cx="4896544" cy="791874"/>
          </a:xfrm>
          <a:prstGeom prst="rect">
            <a:avLst/>
          </a:prstGeom>
          <a:ln w="28575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Комитет РСПП по техническому регулированию, стандартизации и оценке соответствия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882" y="3141182"/>
            <a:ext cx="1508125" cy="142875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963006" y="3949599"/>
            <a:ext cx="4908293" cy="62033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1600" dirty="0" smtClean="0"/>
              <a:t>Межотраслевой совет в нефтегазовом комплексе</a:t>
            </a:r>
            <a:endParaRPr lang="ru-RU" sz="1600" dirty="0"/>
          </a:p>
        </p:txBody>
      </p:sp>
      <p:cxnSp>
        <p:nvCxnSpPr>
          <p:cNvPr id="10" name="Прямая со стрелкой 9"/>
          <p:cNvCxnSpPr>
            <a:stCxn id="2059" idx="2"/>
          </p:cNvCxnSpPr>
          <p:nvPr/>
        </p:nvCxnSpPr>
        <p:spPr>
          <a:xfrm>
            <a:off x="3342294" y="2430180"/>
            <a:ext cx="0" cy="711002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372200" y="2420706"/>
            <a:ext cx="22265" cy="711002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1801381" y="4582555"/>
            <a:ext cx="550408" cy="875292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2050" idx="0"/>
          </p:cNvCxnSpPr>
          <p:nvPr/>
        </p:nvCxnSpPr>
        <p:spPr>
          <a:xfrm>
            <a:off x="3419872" y="4582555"/>
            <a:ext cx="0" cy="872279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2052" idx="0"/>
          </p:cNvCxnSpPr>
          <p:nvPr/>
        </p:nvCxnSpPr>
        <p:spPr>
          <a:xfrm>
            <a:off x="4745486" y="4582555"/>
            <a:ext cx="0" cy="880438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s://shop.instant-invest.ru/wp-content/uploads/%D0%9B%D1%83%D0%BA%D0%BE%D0%B9%D0%B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72" y="5454834"/>
            <a:ext cx="1008000" cy="1008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inancialtribune.com/sites/default/files/field/image/december/05_rosnef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458" y="5462993"/>
            <a:ext cx="1064055" cy="1008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AutoShape 6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enes-expo.ru/images/2016/partners/transneft_logo_e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9" y="5457847"/>
            <a:ext cx="1865185" cy="1008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iraq-businessnews.com/wp-content/uploads/2015/06/prne-gazpromneft-aero-logo-1y-_1131249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248" y="5444249"/>
            <a:ext cx="1976593" cy="1017516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Прямая со стрелкой 24"/>
          <p:cNvCxnSpPr>
            <a:endCxn id="2058" idx="0"/>
          </p:cNvCxnSpPr>
          <p:nvPr/>
        </p:nvCxnSpPr>
        <p:spPr>
          <a:xfrm>
            <a:off x="5923102" y="4561092"/>
            <a:ext cx="685443" cy="883157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7871300" y="6237312"/>
            <a:ext cx="157084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8102242" y="6237312"/>
            <a:ext cx="157084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8333184" y="6237312"/>
            <a:ext cx="157084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9" name="TextBox 2058"/>
          <p:cNvSpPr txBox="1"/>
          <p:nvPr/>
        </p:nvSpPr>
        <p:spPr>
          <a:xfrm>
            <a:off x="2298178" y="2060848"/>
            <a:ext cx="2088232" cy="369332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РГ 6 ЕЭК ООН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5861" y="966818"/>
            <a:ext cx="2107770" cy="14860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             </a:t>
            </a:r>
            <a:r>
              <a:rPr lang="ru-RU" sz="1200" dirty="0">
                <a:solidFill>
                  <a:schemeClr val="tx1"/>
                </a:solidFill>
              </a:rPr>
              <a:t>СЕ</a:t>
            </a:r>
            <a:r>
              <a:rPr lang="en-US" sz="1200" dirty="0" smtClean="0">
                <a:solidFill>
                  <a:schemeClr val="tx1"/>
                </a:solidFill>
              </a:rPr>
              <a:t>N/TC 12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        </a:t>
            </a:r>
            <a:r>
              <a:rPr lang="ru-RU" sz="1200" dirty="0">
                <a:solidFill>
                  <a:schemeClr val="tx1"/>
                </a:solidFill>
              </a:rPr>
              <a:t>Материалы, оборудование и морские сооружения для нефтяной, нефтехимической и газовой промышленности</a:t>
            </a:r>
            <a:endParaRPr lang="ru-RU" sz="1200" dirty="0" smtClean="0">
              <a:solidFill>
                <a:schemeClr val="tx1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39" y="949732"/>
            <a:ext cx="756000" cy="59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4595592" y="980728"/>
            <a:ext cx="2009017" cy="14813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endParaRPr lang="en-US" sz="1400" b="1" dirty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       </a:t>
            </a:r>
          </a:p>
          <a:p>
            <a:pPr marL="173038" algn="ctr"/>
            <a:r>
              <a:rPr lang="ru-RU" sz="1400" b="1" dirty="0">
                <a:solidFill>
                  <a:schemeClr val="tx1"/>
                </a:solidFill>
              </a:rPr>
              <a:t>ISO/TC 67/SC </a:t>
            </a:r>
            <a:r>
              <a:rPr lang="ru-RU" sz="1400" b="1" dirty="0" smtClean="0">
                <a:solidFill>
                  <a:schemeClr val="tx1"/>
                </a:solidFill>
              </a:rPr>
              <a:t>2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Системы транспортировки по трубопроводам</a:t>
            </a: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573" y="966818"/>
            <a:ext cx="468000" cy="56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0972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6" t="10662" r="12198" b="3988"/>
          <a:stretch/>
        </p:blipFill>
        <p:spPr bwMode="auto">
          <a:xfrm>
            <a:off x="1295636" y="715300"/>
            <a:ext cx="6732748" cy="6026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3768" y="-27384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www.rgtr.ru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5695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286125"/>
            <a:ext cx="32004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 bwMode="gray">
          <a:xfrm>
            <a:off x="3243282" y="3429000"/>
            <a:ext cx="461486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coolSlant"/>
              <a:contourClr>
                <a:schemeClr val="bg2"/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ru-RU" sz="4000" b="1" kern="0" dirty="0">
                <a:ln w="50800"/>
                <a:solidFill>
                  <a:srgbClr val="0070C0">
                    <a:alpha val="42000"/>
                  </a:srgb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</a:rPr>
              <a:t>(495) 663-04-50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gray">
          <a:xfrm>
            <a:off x="3457596" y="4500570"/>
            <a:ext cx="475774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coolSlant"/>
              <a:contourClr>
                <a:schemeClr val="bg2"/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en-US" sz="4000" b="1" kern="0" dirty="0">
                <a:ln w="50800"/>
                <a:solidFill>
                  <a:srgbClr val="0070C0">
                    <a:alpha val="42000"/>
                  </a:srgb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</a:rPr>
              <a:t>RGTR@RSPP.RU</a:t>
            </a:r>
            <a:endParaRPr lang="ru-RU" sz="4000" b="1" kern="0" dirty="0">
              <a:ln w="50800"/>
              <a:solidFill>
                <a:srgbClr val="0070C0">
                  <a:alpha val="42000"/>
                </a:srgbClr>
              </a:solidFill>
              <a:effectLst>
                <a:outerShdw blurRad="50800" dist="50800" dir="5400000" algn="ctr" rotWithShape="0">
                  <a:schemeClr val="bg1">
                    <a:lumMod val="75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gray">
          <a:xfrm>
            <a:off x="3214678" y="5500702"/>
            <a:ext cx="475774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coolSlant"/>
              <a:contourClr>
                <a:schemeClr val="bg2"/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en-US" sz="4000" b="1" kern="0" dirty="0">
                <a:ln w="50800"/>
                <a:solidFill>
                  <a:srgbClr val="0070C0">
                    <a:alpha val="42000"/>
                  </a:srgb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</a:rPr>
              <a:t>www.RGTR.RU</a:t>
            </a:r>
            <a:endParaRPr lang="ru-RU" sz="4000" b="1" kern="0" dirty="0">
              <a:ln w="50800"/>
              <a:solidFill>
                <a:srgbClr val="0070C0">
                  <a:alpha val="42000"/>
                </a:srgbClr>
              </a:solidFill>
              <a:effectLst>
                <a:outerShdw blurRad="50800" dist="50800" dir="5400000" algn="ctr" rotWithShape="0">
                  <a:schemeClr val="bg1">
                    <a:lumMod val="75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gray">
          <a:xfrm>
            <a:off x="457200" y="20796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2400" b="1" ker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СХЕМА ВЗАИМОДЕЙСТВИЯ</a:t>
            </a:r>
            <a:endParaRPr lang="ru-RU" sz="24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142875"/>
            <a:ext cx="8929688" cy="85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929688" y="3214688"/>
            <a:ext cx="214312" cy="36433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929688" y="1071563"/>
            <a:ext cx="214312" cy="207168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1167971" y="1711325"/>
            <a:ext cx="7652501" cy="792162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>
              <a:spcBef>
                <a:spcPts val="4800"/>
              </a:spcBef>
              <a:defRPr/>
            </a:pPr>
            <a:r>
              <a:rPr lang="ru-RU" sz="6000" cap="all" dirty="0" smtClean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ЗА ВНИМАНИЕ!</a:t>
            </a:r>
            <a:endParaRPr lang="ru-RU" sz="6000" cap="all" dirty="0">
              <a:ln w="0"/>
              <a:solidFill>
                <a:schemeClr val="accent2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 bwMode="gray">
          <a:xfrm>
            <a:off x="1115616" y="647560"/>
            <a:ext cx="825820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spcFirstLastPara="1" anchor="ctr">
            <a:prstTxWarp prst="textArchUp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ru-RU" sz="6000" b="1" kern="0" cap="all" dirty="0" smtClean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СПАСИБО</a:t>
            </a:r>
            <a:endParaRPr lang="ru-RU" sz="6000" b="1" kern="0" cap="all" dirty="0">
              <a:ln w="0"/>
              <a:solidFill>
                <a:schemeClr val="accent2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7776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7921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200" b="1" dirty="0" smtClean="0">
                <a:solidFill>
                  <a:srgbClr val="C00000"/>
                </a:solidFill>
              </a:rPr>
              <a:t>РАБОТА КОМИТЕТА РСПП ПО ТЕХНИЧЕСКОМУ РЕГУЛИРОВАНИЮ, СТАНДАРТИЗАЦИИ И ОЦЕНКЕ СООТВЕТСТВИЯ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gray">
          <a:xfrm>
            <a:off x="3203575" y="2420938"/>
            <a:ext cx="56896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ru-RU" sz="1600" b="1" kern="0" dirty="0">
                <a:latin typeface="+mn-lt"/>
                <a:cs typeface="Arial" charset="0"/>
              </a:rPr>
              <a:t>     </a:t>
            </a:r>
            <a:r>
              <a:rPr lang="ru-RU" sz="1600" b="1" kern="0" dirty="0" smtClean="0">
                <a:latin typeface="+mn-lt"/>
                <a:cs typeface="Arial" charset="0"/>
              </a:rPr>
              <a:t> </a:t>
            </a:r>
            <a:r>
              <a:rPr lang="ru-RU" sz="1600" b="1" u="sng" kern="0" dirty="0" smtClean="0">
                <a:latin typeface="+mn-lt"/>
                <a:cs typeface="Arial" charset="0"/>
              </a:rPr>
              <a:t>Работа Комитета РСПП позволяет промышленности:</a:t>
            </a: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ru-RU" sz="1600" b="1" kern="0" dirty="0" smtClean="0">
                <a:latin typeface="+mn-lt"/>
                <a:cs typeface="Arial" charset="0"/>
              </a:rPr>
              <a:t>Активно участвовать в разработке технических регламентов и нормативных правовых документов.</a:t>
            </a:r>
            <a:endParaRPr lang="ru-RU" sz="1600" b="1" kern="0" dirty="0">
              <a:latin typeface="+mn-lt"/>
              <a:cs typeface="Arial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ru-RU" sz="1600" b="1" kern="0" dirty="0" smtClean="0">
                <a:latin typeface="+mn-lt"/>
                <a:cs typeface="Arial" charset="0"/>
              </a:rPr>
              <a:t>Вырабатывать консолидированное мнение различных отраслей по вопросам технического регулирования, стандартизации и оценки соответствия.</a:t>
            </a:r>
            <a:endParaRPr lang="ru-RU" sz="1600" b="1" kern="0" dirty="0">
              <a:latin typeface="+mn-lt"/>
              <a:cs typeface="Arial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ru-RU" sz="1600" b="1" kern="0" dirty="0" smtClean="0">
                <a:latin typeface="+mn-lt"/>
                <a:cs typeface="Arial" charset="0"/>
              </a:rPr>
              <a:t>Осуществлять взаимодействие </a:t>
            </a:r>
            <a:r>
              <a:rPr lang="ru-RU" sz="1600" b="1" kern="0" dirty="0">
                <a:latin typeface="+mn-lt"/>
                <a:cs typeface="Arial" charset="0"/>
              </a:rPr>
              <a:t>промышленных ассоциаций с органами государственной </a:t>
            </a:r>
            <a:r>
              <a:rPr lang="ru-RU" sz="1600" b="1" kern="0" dirty="0" smtClean="0">
                <a:latin typeface="+mn-lt"/>
                <a:cs typeface="Arial" charset="0"/>
              </a:rPr>
              <a:t>власти.</a:t>
            </a:r>
            <a:endParaRPr lang="ru-RU" sz="1600" b="1" kern="0" dirty="0">
              <a:latin typeface="+mn-lt"/>
              <a:cs typeface="Arial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ru-RU" sz="1600" b="1" kern="0" dirty="0" smtClean="0">
                <a:latin typeface="+mn-lt"/>
                <a:cs typeface="Arial" charset="0"/>
              </a:rPr>
              <a:t>Расширять международное сотрудничество </a:t>
            </a:r>
            <a:r>
              <a:rPr lang="ru-RU" sz="1600" b="1" kern="0" dirty="0">
                <a:latin typeface="+mn-lt"/>
                <a:cs typeface="Arial" charset="0"/>
              </a:rPr>
              <a:t>в области технического </a:t>
            </a:r>
            <a:r>
              <a:rPr lang="ru-RU" sz="1600" b="1" kern="0" dirty="0" smtClean="0">
                <a:latin typeface="+mn-lt"/>
                <a:cs typeface="Arial" charset="0"/>
              </a:rPr>
              <a:t>регулирования и стандартизации.</a:t>
            </a:r>
            <a:r>
              <a:rPr lang="ru-RU" sz="1600" kern="0" dirty="0" smtClean="0">
                <a:latin typeface="+mn-lt"/>
                <a:cs typeface="Arial" charset="0"/>
              </a:rPr>
              <a:t> </a:t>
            </a:r>
            <a:endParaRPr lang="ru-RU" sz="1600" kern="0" dirty="0">
              <a:latin typeface="+mn-lt"/>
              <a:cs typeface="Arial" charset="0"/>
            </a:endParaRPr>
          </a:p>
          <a:p>
            <a:pPr marL="357188" indent="-357188">
              <a:lnSpc>
                <a:spcPct val="80000"/>
              </a:lnSpc>
              <a:spcBef>
                <a:spcPct val="20000"/>
              </a:spcBef>
              <a:defRPr/>
            </a:pPr>
            <a:endParaRPr lang="ru-RU" sz="1400" kern="0" dirty="0">
              <a:latin typeface="+mn-lt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85721" y="5032374"/>
            <a:ext cx="2786082" cy="1301895"/>
          </a:xfrm>
          <a:prstGeom prst="rect">
            <a:avLst/>
          </a:prstGeom>
          <a:solidFill>
            <a:srgbClr val="DDDDDD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lang="ru-RU" sz="600" b="1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Д.А. ПУМПЯНСКИЙ</a:t>
            </a:r>
          </a:p>
          <a:p>
            <a:pPr>
              <a:lnSpc>
                <a:spcPct val="80000"/>
              </a:lnSpc>
              <a:spcBef>
                <a:spcPts val="2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ru-RU" sz="1400" dirty="0">
                <a:solidFill>
                  <a:schemeClr val="bg1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Вице-президент РСПП, </a:t>
            </a:r>
          </a:p>
          <a:p>
            <a:pPr>
              <a:lnSpc>
                <a:spcPct val="80000"/>
              </a:lnSpc>
              <a:spcBef>
                <a:spcPts val="2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ru-RU" sz="1400" dirty="0">
                <a:solidFill>
                  <a:schemeClr val="bg1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Руководитель Комитета, Председатель </a:t>
            </a:r>
          </a:p>
          <a:p>
            <a:pPr>
              <a:lnSpc>
                <a:spcPct val="80000"/>
              </a:lnSpc>
              <a:spcBef>
                <a:spcPts val="2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ru-RU" sz="1400" dirty="0">
                <a:solidFill>
                  <a:schemeClr val="bg1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Совета директоров ОАО «ТМК»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lang="en-GB" sz="600" dirty="0">
              <a:solidFill>
                <a:schemeClr val="bg1">
                  <a:lumMod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2951" name="Rectangle 6"/>
          <p:cNvSpPr>
            <a:spLocks noChangeArrowheads="1"/>
          </p:cNvSpPr>
          <p:nvPr/>
        </p:nvSpPr>
        <p:spPr bwMode="auto">
          <a:xfrm>
            <a:off x="3492500" y="1177925"/>
            <a:ext cx="51831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cs typeface="Arial" charset="0"/>
              </a:rPr>
              <a:t>Комитет создан в </a:t>
            </a:r>
            <a:r>
              <a:rPr lang="ru-RU" sz="1600" b="1" dirty="0" smtClean="0">
                <a:cs typeface="Arial" charset="0"/>
              </a:rPr>
              <a:t>2004 году. </a:t>
            </a:r>
            <a:endParaRPr lang="ru-RU" sz="1600" b="1" dirty="0">
              <a:cs typeface="Arial" charset="0"/>
            </a:endParaRPr>
          </a:p>
          <a:p>
            <a:endParaRPr lang="ru-RU" sz="1600" b="1" dirty="0">
              <a:cs typeface="Arial" charset="0"/>
            </a:endParaRPr>
          </a:p>
          <a:p>
            <a:r>
              <a:rPr lang="ru-RU" sz="1600" b="1" dirty="0"/>
              <a:t>В работе Комитета РСПП принимает участие более 2500 экспертов из всех отраслей промышленности.</a:t>
            </a:r>
            <a:endParaRPr lang="ru-RU" sz="1600" dirty="0">
              <a:cs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83" y="1268760"/>
            <a:ext cx="2486079" cy="354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42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6"/>
          <p:cNvSpPr>
            <a:spLocks noGrp="1" noChangeArrowheads="1"/>
          </p:cNvSpPr>
          <p:nvPr>
            <p:ph type="title"/>
          </p:nvPr>
        </p:nvSpPr>
        <p:spPr>
          <a:xfrm>
            <a:off x="428625" y="142875"/>
            <a:ext cx="8258175" cy="7921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СТРУКТУРА  КОМИТЕТА  РСПП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1357313" y="2857500"/>
            <a:ext cx="3929062" cy="533400"/>
            <a:chOff x="1304" y="1878"/>
            <a:chExt cx="3178" cy="336"/>
          </a:xfrm>
        </p:grpSpPr>
        <p:cxnSp>
          <p:nvCxnSpPr>
            <p:cNvPr id="25658" name="AutoShape 4"/>
            <p:cNvCxnSpPr>
              <a:cxnSpLocks noChangeShapeType="1"/>
            </p:cNvCxnSpPr>
            <p:nvPr/>
          </p:nvCxnSpPr>
          <p:spPr bwMode="auto">
            <a:xfrm>
              <a:off x="2864" y="1878"/>
              <a:ext cx="0" cy="33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659" name="AutoShape 5"/>
            <p:cNvCxnSpPr>
              <a:cxnSpLocks noChangeShapeType="1"/>
            </p:cNvCxnSpPr>
            <p:nvPr/>
          </p:nvCxnSpPr>
          <p:spPr bwMode="auto">
            <a:xfrm rot="5400000" flipV="1">
              <a:off x="2892" y="604"/>
              <a:ext cx="1" cy="3178"/>
            </a:xfrm>
            <a:prstGeom prst="bentConnector3">
              <a:avLst>
                <a:gd name="adj1" fmla="val -14400005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</p:cxnSp>
      </p:grpSp>
      <p:cxnSp>
        <p:nvCxnSpPr>
          <p:cNvPr id="25603" name="AutoShape 4"/>
          <p:cNvCxnSpPr>
            <a:cxnSpLocks noChangeShapeType="1"/>
          </p:cNvCxnSpPr>
          <p:nvPr/>
        </p:nvCxnSpPr>
        <p:spPr bwMode="auto">
          <a:xfrm>
            <a:off x="7020272" y="1714500"/>
            <a:ext cx="0" cy="2857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5604" name="AutoShape 4"/>
          <p:cNvCxnSpPr>
            <a:cxnSpLocks noChangeShapeType="1"/>
          </p:cNvCxnSpPr>
          <p:nvPr/>
        </p:nvCxnSpPr>
        <p:spPr bwMode="auto">
          <a:xfrm>
            <a:off x="3276181" y="1633538"/>
            <a:ext cx="0" cy="5334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25605" name="Group 31"/>
          <p:cNvGrpSpPr>
            <a:grpSpLocks/>
          </p:cNvGrpSpPr>
          <p:nvPr/>
        </p:nvGrpSpPr>
        <p:grpSpPr bwMode="auto">
          <a:xfrm>
            <a:off x="1475656" y="2020968"/>
            <a:ext cx="3286125" cy="822325"/>
            <a:chOff x="3964" y="2064"/>
            <a:chExt cx="1484" cy="337"/>
          </a:xfrm>
        </p:grpSpPr>
        <p:sp>
          <p:nvSpPr>
            <p:cNvPr id="25656" name="AutoShape 32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57" name="AutoShape 33"/>
            <p:cNvSpPr>
              <a:spLocks noChangeArrowheads="1"/>
            </p:cNvSpPr>
            <p:nvPr/>
          </p:nvSpPr>
          <p:spPr bwMode="ltGray">
            <a:xfrm>
              <a:off x="3964" y="2064"/>
              <a:ext cx="1484" cy="13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606" name="Text Box 34"/>
          <p:cNvSpPr txBox="1">
            <a:spLocks noChangeArrowheads="1"/>
          </p:cNvSpPr>
          <p:nvPr/>
        </p:nvSpPr>
        <p:spPr bwMode="black">
          <a:xfrm>
            <a:off x="1475655" y="2166938"/>
            <a:ext cx="3286125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FFFF"/>
                </a:solidFill>
              </a:rPr>
              <a:t>МЕЖОТРАСЛЕВЫЕ </a:t>
            </a:r>
          </a:p>
          <a:p>
            <a:pPr algn="ctr"/>
            <a:r>
              <a:rPr lang="ru-RU" sz="1600" b="1" dirty="0">
                <a:solidFill>
                  <a:srgbClr val="FFFFFF"/>
                </a:solidFill>
              </a:rPr>
              <a:t>СОВЕТЫ</a:t>
            </a:r>
            <a:endParaRPr lang="en-US" sz="1600" b="1" dirty="0">
              <a:solidFill>
                <a:srgbClr val="FFFFFF"/>
              </a:solidFill>
            </a:endParaRPr>
          </a:p>
        </p:txBody>
      </p:sp>
      <p:grpSp>
        <p:nvGrpSpPr>
          <p:cNvPr id="25607" name="Group 2"/>
          <p:cNvGrpSpPr>
            <a:grpSpLocks/>
          </p:cNvGrpSpPr>
          <p:nvPr/>
        </p:nvGrpSpPr>
        <p:grpSpPr bwMode="auto">
          <a:xfrm>
            <a:off x="1357313" y="4500563"/>
            <a:ext cx="3929062" cy="533400"/>
            <a:chOff x="1304" y="1878"/>
            <a:chExt cx="3178" cy="336"/>
          </a:xfrm>
        </p:grpSpPr>
        <p:cxnSp>
          <p:nvCxnSpPr>
            <p:cNvPr id="25654" name="AutoShape 4"/>
            <p:cNvCxnSpPr>
              <a:cxnSpLocks noChangeShapeType="1"/>
            </p:cNvCxnSpPr>
            <p:nvPr/>
          </p:nvCxnSpPr>
          <p:spPr bwMode="auto">
            <a:xfrm>
              <a:off x="2864" y="1878"/>
              <a:ext cx="0" cy="33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655" name="AutoShape 5"/>
            <p:cNvCxnSpPr>
              <a:cxnSpLocks noChangeShapeType="1"/>
            </p:cNvCxnSpPr>
            <p:nvPr/>
          </p:nvCxnSpPr>
          <p:spPr bwMode="auto">
            <a:xfrm rot="5400000" flipV="1">
              <a:off x="2892" y="604"/>
              <a:ext cx="1" cy="3178"/>
            </a:xfrm>
            <a:prstGeom prst="bentConnector3">
              <a:avLst>
                <a:gd name="adj1" fmla="val -14400005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</p:cxnSp>
      </p:grpSp>
      <p:cxnSp>
        <p:nvCxnSpPr>
          <p:cNvPr id="25608" name="AutoShape 5"/>
          <p:cNvCxnSpPr>
            <a:cxnSpLocks noChangeShapeType="1"/>
          </p:cNvCxnSpPr>
          <p:nvPr/>
        </p:nvCxnSpPr>
        <p:spPr bwMode="auto">
          <a:xfrm rot="5400000" flipV="1">
            <a:off x="5249863" y="3036887"/>
            <a:ext cx="1588" cy="3929063"/>
          </a:xfrm>
          <a:prstGeom prst="bentConnector3">
            <a:avLst>
              <a:gd name="adj1" fmla="val -14400005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57" name="Rectangle 8"/>
          <p:cNvSpPr>
            <a:spLocks noChangeArrowheads="1"/>
          </p:cNvSpPr>
          <p:nvPr/>
        </p:nvSpPr>
        <p:spPr bwMode="ltGray">
          <a:xfrm>
            <a:off x="391547" y="3286124"/>
            <a:ext cx="1822999" cy="1310893"/>
          </a:xfrm>
          <a:prstGeom prst="rect">
            <a:avLst/>
          </a:prstGeom>
          <a:solidFill>
            <a:srgbClr val="92D050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0" name="Rectangle 8"/>
          <p:cNvSpPr>
            <a:spLocks noChangeArrowheads="1"/>
          </p:cNvSpPr>
          <p:nvPr/>
        </p:nvSpPr>
        <p:spPr bwMode="ltGray">
          <a:xfrm>
            <a:off x="2463249" y="3286124"/>
            <a:ext cx="1822999" cy="1310893"/>
          </a:xfrm>
          <a:prstGeom prst="rect">
            <a:avLst/>
          </a:prstGeom>
          <a:solidFill>
            <a:srgbClr val="92D050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" name="Rectangle 8"/>
          <p:cNvSpPr>
            <a:spLocks noChangeArrowheads="1"/>
          </p:cNvSpPr>
          <p:nvPr/>
        </p:nvSpPr>
        <p:spPr bwMode="ltGray">
          <a:xfrm>
            <a:off x="4606389" y="3286124"/>
            <a:ext cx="1822999" cy="1310893"/>
          </a:xfrm>
          <a:prstGeom prst="rect">
            <a:avLst/>
          </a:prstGeom>
          <a:solidFill>
            <a:srgbClr val="92D050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2" name="Rectangle 8"/>
          <p:cNvSpPr>
            <a:spLocks noChangeArrowheads="1"/>
          </p:cNvSpPr>
          <p:nvPr/>
        </p:nvSpPr>
        <p:spPr bwMode="ltGray">
          <a:xfrm>
            <a:off x="2428860" y="5000636"/>
            <a:ext cx="1822999" cy="1310893"/>
          </a:xfrm>
          <a:prstGeom prst="rect">
            <a:avLst/>
          </a:prstGeom>
          <a:solidFill>
            <a:srgbClr val="92D050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3" name="Text Box 22"/>
          <p:cNvSpPr txBox="1">
            <a:spLocks noChangeArrowheads="1"/>
          </p:cNvSpPr>
          <p:nvPr/>
        </p:nvSpPr>
        <p:spPr bwMode="black">
          <a:xfrm>
            <a:off x="428625" y="3643313"/>
            <a:ext cx="1785938" cy="600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100" b="1" dirty="0">
                <a:solidFill>
                  <a:srgbClr val="3C14AC"/>
                </a:solidFill>
              </a:rPr>
              <a:t>В  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1100" b="1" dirty="0">
                <a:solidFill>
                  <a:srgbClr val="3C14AC"/>
                </a:solidFill>
              </a:rPr>
              <a:t>СТРОИТЕЛЬНОМ КОМПЛЕКСЕ</a:t>
            </a:r>
            <a:endParaRPr lang="en-US" sz="1100" b="1" dirty="0">
              <a:solidFill>
                <a:srgbClr val="3C14AC"/>
              </a:solidFill>
            </a:endParaRPr>
          </a:p>
        </p:txBody>
      </p:sp>
      <p:sp>
        <p:nvSpPr>
          <p:cNvPr id="65" name="Text Box 23"/>
          <p:cNvSpPr txBox="1">
            <a:spLocks noChangeArrowheads="1"/>
          </p:cNvSpPr>
          <p:nvPr/>
        </p:nvSpPr>
        <p:spPr bwMode="black">
          <a:xfrm>
            <a:off x="2428875" y="3643313"/>
            <a:ext cx="1785938" cy="600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100" b="1" dirty="0">
                <a:solidFill>
                  <a:srgbClr val="3C14AC"/>
                </a:solidFill>
              </a:rPr>
              <a:t>В  МЕТАЛЛУРГИЧЕСКОЙ СФЕРЕ</a:t>
            </a:r>
            <a:endParaRPr lang="en-US" sz="1100" b="1" dirty="0">
              <a:solidFill>
                <a:srgbClr val="3C14AC"/>
              </a:solidFill>
            </a:endParaRPr>
          </a:p>
        </p:txBody>
      </p:sp>
      <p:sp>
        <p:nvSpPr>
          <p:cNvPr id="66" name="Text Box 30"/>
          <p:cNvSpPr txBox="1">
            <a:spLocks noChangeArrowheads="1"/>
          </p:cNvSpPr>
          <p:nvPr/>
        </p:nvSpPr>
        <p:spPr bwMode="black">
          <a:xfrm>
            <a:off x="2536825" y="5357813"/>
            <a:ext cx="1571625" cy="600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100" b="1" dirty="0">
                <a:solidFill>
                  <a:srgbClr val="3C14AC"/>
                </a:solidFill>
              </a:rPr>
              <a:t>В 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1100" b="1" dirty="0">
                <a:solidFill>
                  <a:srgbClr val="3C14AC"/>
                </a:solidFill>
              </a:rPr>
              <a:t>НЕФТЕГАЗОВОЙ ОТРАСЛИ</a:t>
            </a:r>
            <a:endParaRPr lang="en-US" sz="1100" b="1" dirty="0">
              <a:solidFill>
                <a:srgbClr val="3C14AC"/>
              </a:solidFill>
            </a:endParaRPr>
          </a:p>
        </p:txBody>
      </p:sp>
      <p:sp>
        <p:nvSpPr>
          <p:cNvPr id="73" name="Text Box 29"/>
          <p:cNvSpPr txBox="1">
            <a:spLocks noChangeArrowheads="1"/>
          </p:cNvSpPr>
          <p:nvPr/>
        </p:nvSpPr>
        <p:spPr bwMode="black">
          <a:xfrm>
            <a:off x="4643438" y="3643313"/>
            <a:ext cx="1714500" cy="600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100" b="1" dirty="0">
                <a:solidFill>
                  <a:srgbClr val="3C14AC"/>
                </a:solidFill>
              </a:rPr>
              <a:t>В 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1100" b="1" dirty="0">
                <a:solidFill>
                  <a:srgbClr val="3C14AC"/>
                </a:solidFill>
              </a:rPr>
              <a:t>ХИМИЧЕСКОЙ ПРОМЫШЛЕННОСТИ</a:t>
            </a:r>
            <a:endParaRPr lang="en-US" sz="1100" b="1" dirty="0">
              <a:solidFill>
                <a:srgbClr val="3C14AC"/>
              </a:solidFill>
            </a:endParaRPr>
          </a:p>
        </p:txBody>
      </p:sp>
      <p:sp>
        <p:nvSpPr>
          <p:cNvPr id="75" name="Rectangle 8"/>
          <p:cNvSpPr>
            <a:spLocks noChangeArrowheads="1"/>
          </p:cNvSpPr>
          <p:nvPr/>
        </p:nvSpPr>
        <p:spPr bwMode="ltGray">
          <a:xfrm>
            <a:off x="391547" y="5000636"/>
            <a:ext cx="1822999" cy="1310893"/>
          </a:xfrm>
          <a:prstGeom prst="rect">
            <a:avLst/>
          </a:prstGeom>
          <a:solidFill>
            <a:srgbClr val="92D050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1" name="Rectangle 8"/>
          <p:cNvSpPr>
            <a:spLocks noChangeArrowheads="1"/>
          </p:cNvSpPr>
          <p:nvPr/>
        </p:nvSpPr>
        <p:spPr bwMode="ltGray">
          <a:xfrm>
            <a:off x="4606389" y="5000636"/>
            <a:ext cx="1822999" cy="1310893"/>
          </a:xfrm>
          <a:prstGeom prst="rect">
            <a:avLst/>
          </a:prstGeom>
          <a:solidFill>
            <a:srgbClr val="92D050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2" name="Rectangle 8"/>
          <p:cNvSpPr>
            <a:spLocks noChangeArrowheads="1"/>
          </p:cNvSpPr>
          <p:nvPr/>
        </p:nvSpPr>
        <p:spPr bwMode="ltGray">
          <a:xfrm>
            <a:off x="6678091" y="5000636"/>
            <a:ext cx="1822999" cy="1310893"/>
          </a:xfrm>
          <a:prstGeom prst="rect">
            <a:avLst/>
          </a:prstGeom>
          <a:solidFill>
            <a:srgbClr val="92D050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3" name="Text Box 22"/>
          <p:cNvSpPr txBox="1">
            <a:spLocks noChangeArrowheads="1"/>
          </p:cNvSpPr>
          <p:nvPr/>
        </p:nvSpPr>
        <p:spPr bwMode="black">
          <a:xfrm>
            <a:off x="428625" y="5286375"/>
            <a:ext cx="1714500" cy="600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100" b="1" dirty="0">
                <a:solidFill>
                  <a:srgbClr val="3C14AC"/>
                </a:solidFill>
              </a:rPr>
              <a:t>В ОБЛАСТИ ПРИКЛАДНОЙ МЕТРОЛОГИИ</a:t>
            </a:r>
            <a:endParaRPr lang="en-US" sz="1100" b="1" dirty="0">
              <a:solidFill>
                <a:srgbClr val="3C14AC"/>
              </a:solidFill>
            </a:endParaRPr>
          </a:p>
        </p:txBody>
      </p:sp>
      <p:sp>
        <p:nvSpPr>
          <p:cNvPr id="84" name="Text Box 29"/>
          <p:cNvSpPr txBox="1">
            <a:spLocks noChangeArrowheads="1"/>
          </p:cNvSpPr>
          <p:nvPr/>
        </p:nvSpPr>
        <p:spPr bwMode="black">
          <a:xfrm>
            <a:off x="4643438" y="5357813"/>
            <a:ext cx="1714500" cy="600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100" b="1" dirty="0">
                <a:solidFill>
                  <a:srgbClr val="3C14AC"/>
                </a:solidFill>
              </a:rPr>
              <a:t>В СФЕРЕ ИННОВАЦИОННЫХ ТЕХНОЛОГИЙ</a:t>
            </a:r>
            <a:endParaRPr lang="en-US" sz="1100" b="1" dirty="0">
              <a:solidFill>
                <a:srgbClr val="3C14AC"/>
              </a:solidFill>
            </a:endParaRPr>
          </a:p>
        </p:txBody>
      </p:sp>
      <p:sp>
        <p:nvSpPr>
          <p:cNvPr id="85" name="Text Box 30"/>
          <p:cNvSpPr txBox="1">
            <a:spLocks noChangeArrowheads="1"/>
          </p:cNvSpPr>
          <p:nvPr/>
        </p:nvSpPr>
        <p:spPr bwMode="black">
          <a:xfrm>
            <a:off x="6715125" y="5357813"/>
            <a:ext cx="1714500" cy="600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100" b="1" dirty="0">
                <a:solidFill>
                  <a:srgbClr val="3C14AC"/>
                </a:solidFill>
              </a:rPr>
              <a:t>В СФЕРЕ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1100" b="1" dirty="0">
                <a:solidFill>
                  <a:srgbClr val="3C14AC"/>
                </a:solidFill>
              </a:rPr>
              <a:t> ИНФОРМАЦИОННЫХ ТЕХНОЛОГИЙ</a:t>
            </a:r>
            <a:endParaRPr lang="en-US" sz="1100" b="1" dirty="0">
              <a:solidFill>
                <a:srgbClr val="3C14AC"/>
              </a:solidFill>
            </a:endParaRPr>
          </a:p>
        </p:txBody>
      </p:sp>
      <p:grpSp>
        <p:nvGrpSpPr>
          <p:cNvPr id="25637" name="Group 31"/>
          <p:cNvGrpSpPr>
            <a:grpSpLocks/>
          </p:cNvGrpSpPr>
          <p:nvPr/>
        </p:nvGrpSpPr>
        <p:grpSpPr bwMode="auto">
          <a:xfrm>
            <a:off x="5004048" y="2017331"/>
            <a:ext cx="3571875" cy="830262"/>
            <a:chOff x="3964" y="2056"/>
            <a:chExt cx="1484" cy="345"/>
          </a:xfrm>
          <a:solidFill>
            <a:schemeClr val="accent6">
              <a:lumMod val="75000"/>
            </a:schemeClr>
          </a:solidFill>
        </p:grpSpPr>
        <p:sp>
          <p:nvSpPr>
            <p:cNvPr id="87" name="AutoShape 32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grpFill/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AutoShape 33"/>
            <p:cNvSpPr>
              <a:spLocks noChangeArrowheads="1"/>
            </p:cNvSpPr>
            <p:nvPr/>
          </p:nvSpPr>
          <p:spPr bwMode="ltGray">
            <a:xfrm>
              <a:off x="3964" y="2056"/>
              <a:ext cx="1484" cy="149"/>
            </a:xfrm>
            <a:prstGeom prst="roundRect">
              <a:avLst>
                <a:gd name="adj" fmla="val 47309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5638" name="Text Box 34"/>
          <p:cNvSpPr txBox="1">
            <a:spLocks noChangeArrowheads="1"/>
          </p:cNvSpPr>
          <p:nvPr/>
        </p:nvSpPr>
        <p:spPr bwMode="black">
          <a:xfrm>
            <a:off x="5076056" y="2187963"/>
            <a:ext cx="342503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FFFF"/>
                </a:solidFill>
              </a:rPr>
              <a:t>СОВЕТ ПО АККРЕДИТАЦИИ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25640" name="AutoShape 36"/>
          <p:cNvSpPr>
            <a:spLocks noChangeArrowheads="1"/>
          </p:cNvSpPr>
          <p:nvPr/>
        </p:nvSpPr>
        <p:spPr bwMode="gray">
          <a:xfrm>
            <a:off x="428625" y="857250"/>
            <a:ext cx="8072438" cy="857250"/>
          </a:xfrm>
          <a:prstGeom prst="roundRect">
            <a:avLst>
              <a:gd name="adj" fmla="val 16667"/>
            </a:avLst>
          </a:prstGeom>
          <a:solidFill>
            <a:srgbClr val="FE2F2A"/>
          </a:solidFill>
          <a:ln w="12700" algn="ctr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41" name="Text Box 38"/>
          <p:cNvSpPr txBox="1">
            <a:spLocks noChangeArrowheads="1"/>
          </p:cNvSpPr>
          <p:nvPr/>
        </p:nvSpPr>
        <p:spPr bwMode="gray">
          <a:xfrm>
            <a:off x="642938" y="1000125"/>
            <a:ext cx="7643812" cy="615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700" b="1">
                <a:solidFill>
                  <a:srgbClr val="FFFFFF"/>
                </a:solidFill>
              </a:rPr>
              <a:t>КОМИТЕТ РСПП ПО ТЕХНИЧЕСКОМУ РЕГУЛИРОВАНИЮ, СТАНДАРТИЗАЦИИ И ОЦЕНКЕ СООТВЕТСТВИЯ</a:t>
            </a:r>
            <a:endParaRPr lang="en-US" sz="1700" b="1">
              <a:solidFill>
                <a:srgbClr val="FFFFFF"/>
              </a:solidFill>
            </a:endParaRPr>
          </a:p>
        </p:txBody>
      </p:sp>
      <p:sp>
        <p:nvSpPr>
          <p:cNvPr id="25643" name="Text Box 34"/>
          <p:cNvSpPr txBox="1">
            <a:spLocks noChangeArrowheads="1"/>
          </p:cNvSpPr>
          <p:nvPr/>
        </p:nvSpPr>
        <p:spPr bwMode="black">
          <a:xfrm>
            <a:off x="6929438" y="3500438"/>
            <a:ext cx="200025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rgbClr val="FFFFFF"/>
                </a:solidFill>
              </a:rPr>
              <a:t>СОВЕТ </a:t>
            </a:r>
          </a:p>
          <a:p>
            <a:pPr algn="ctr"/>
            <a:r>
              <a:rPr lang="ru-RU" sz="1400" b="1" dirty="0">
                <a:solidFill>
                  <a:srgbClr val="FFFFFF"/>
                </a:solidFill>
              </a:rPr>
              <a:t>ПО АККРЕДИТАЦИИ</a:t>
            </a:r>
            <a:endParaRPr lang="en-US" sz="1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3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400442" y="404664"/>
            <a:ext cx="8713788" cy="626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ИНСТРУМЕНТЫ  ТЕХНИЧЕСКОГО  РЕГУЛИРОВАНИЯ </a:t>
            </a:r>
            <a:r>
              <a:rPr lang="ru-RU" altLang="ru-RU" sz="2000" dirty="0">
                <a:solidFill>
                  <a:srgbClr val="C00000"/>
                </a:solidFill>
              </a:rPr>
              <a:t>	</a:t>
            </a:r>
            <a:endParaRPr lang="ru-RU" altLang="ru-RU" sz="2000" dirty="0" smtClean="0">
              <a:solidFill>
                <a:srgbClr val="C00000"/>
              </a:solidFill>
            </a:endParaRPr>
          </a:p>
          <a:p>
            <a:pPr marL="0" indent="0" algn="ctr">
              <a:lnSpc>
                <a:spcPct val="80000"/>
              </a:lnSpc>
              <a:buNone/>
            </a:pPr>
            <a:endParaRPr lang="ru-RU" altLang="ru-RU" sz="2000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altLang="ru-RU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Принято 40 технических регламентов ЕАЭС,  35 регламентов вступило в силу.</a:t>
            </a:r>
          </a:p>
          <a:p>
            <a:pPr>
              <a:lnSpc>
                <a:spcPct val="150000"/>
              </a:lnSpc>
            </a:pPr>
            <a:r>
              <a:rPr lang="ru-RU" altLang="ru-RU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Совершенствуется система аккредитации, идет подготовка к вступлению России в Международную организацию по аккредитации лабораторий </a:t>
            </a:r>
            <a:r>
              <a:rPr lang="en-US" altLang="ru-RU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(ILAC)</a:t>
            </a:r>
            <a:r>
              <a:rPr lang="ru-RU" altLang="ru-RU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altLang="ru-RU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Эффективно реализуется Закон о стандартизации.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altLang="ru-RU" sz="2200" dirty="0" smtClean="0">
                <a:solidFill>
                  <a:srgbClr val="112FA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Комитет РСПП и экспертное сообщество активно участвуют в совершенствовании документов ЕАЭС и реализации российских законов </a:t>
            </a:r>
            <a:endParaRPr lang="ru-RU" altLang="ru-RU" sz="2200" dirty="0">
              <a:solidFill>
                <a:srgbClr val="112FAF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altLang="ru-RU" sz="2200" dirty="0" smtClean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endParaRPr lang="ru-RU" altLang="ru-RU" sz="2200" dirty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marL="0" indent="0">
              <a:buNone/>
            </a:pPr>
            <a:endParaRPr lang="ru-RU" altLang="ru-RU" sz="2200" dirty="0"/>
          </a:p>
          <a:p>
            <a:pPr>
              <a:lnSpc>
                <a:spcPct val="80000"/>
              </a:lnSpc>
            </a:pPr>
            <a:endParaRPr lang="ru-RU" altLang="ru-RU" sz="2200" dirty="0"/>
          </a:p>
          <a:p>
            <a:pPr>
              <a:lnSpc>
                <a:spcPct val="80000"/>
              </a:lnSpc>
            </a:pPr>
            <a:endParaRPr lang="ru-RU" altLang="ru-RU" sz="2000" dirty="0"/>
          </a:p>
        </p:txBody>
      </p:sp>
    </p:spTree>
    <p:extLst>
      <p:ext uri="{BB962C8B-B14F-4D97-AF65-F5344CB8AC3E}">
        <p14:creationId xmlns:p14="http://schemas.microsoft.com/office/powerpoint/2010/main" val="93168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3" y="72008"/>
            <a:ext cx="4723360" cy="67859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51713" y="75227"/>
            <a:ext cx="421196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Заключение  экспертов ЕС по законопроекту «О стандартизации в Российской Федерации: </a:t>
            </a:r>
          </a:p>
          <a:p>
            <a:pPr algn="just">
              <a:buAutoNum type="arabicPeriod"/>
            </a:pPr>
            <a:r>
              <a:rPr lang="ru-RU" sz="2400" dirty="0" smtClean="0"/>
              <a:t>Проект </a:t>
            </a:r>
            <a:r>
              <a:rPr lang="ru-RU" sz="2400" dirty="0"/>
              <a:t>закона  разработан в соответствии </a:t>
            </a:r>
            <a:r>
              <a:rPr lang="ru-RU" sz="2400" u="sng" dirty="0"/>
              <a:t>с последними наилучшими мировыми законодательными </a:t>
            </a:r>
            <a:r>
              <a:rPr lang="ru-RU" sz="2400" u="sng" dirty="0" smtClean="0"/>
              <a:t>практиками</a:t>
            </a:r>
            <a:r>
              <a:rPr lang="ru-RU" sz="2400" dirty="0" smtClean="0"/>
              <a:t>.</a:t>
            </a:r>
          </a:p>
          <a:p>
            <a:pPr algn="just">
              <a:buAutoNum type="arabicPeriod"/>
            </a:pPr>
            <a:endParaRPr lang="ru-RU" sz="2400" dirty="0" smtClean="0"/>
          </a:p>
          <a:p>
            <a:pPr algn="just"/>
            <a:r>
              <a:rPr lang="ru-RU" sz="2400" dirty="0" smtClean="0"/>
              <a:t>2. Содержит </a:t>
            </a:r>
            <a:r>
              <a:rPr lang="ru-RU" sz="2400" dirty="0"/>
              <a:t>положения, которые могут служить </a:t>
            </a:r>
            <a:r>
              <a:rPr lang="ru-RU" sz="2400" u="sng" dirty="0"/>
              <a:t>примером  для других законодательств</a:t>
            </a:r>
            <a:r>
              <a:rPr lang="ru-RU" sz="2400" dirty="0"/>
              <a:t>.  </a:t>
            </a:r>
            <a:endParaRPr lang="ru-RU" sz="2400" dirty="0" smtClean="0"/>
          </a:p>
          <a:p>
            <a:pPr algn="just"/>
            <a:r>
              <a:rPr lang="ru-RU" sz="2400" dirty="0"/>
              <a:t> </a:t>
            </a:r>
          </a:p>
          <a:p>
            <a:pPr algn="just"/>
            <a:r>
              <a:rPr lang="ru-RU" sz="2400" dirty="0" smtClean="0"/>
              <a:t>3. </a:t>
            </a:r>
            <a:r>
              <a:rPr lang="ru-RU" sz="2400" u="sng" dirty="0" smtClean="0"/>
              <a:t>Полностью </a:t>
            </a:r>
            <a:r>
              <a:rPr lang="ru-RU" sz="2400" u="sng" dirty="0"/>
              <a:t>соответствует требованиям </a:t>
            </a:r>
            <a:r>
              <a:rPr lang="ru-RU" sz="2400" u="sng" dirty="0" smtClean="0"/>
              <a:t>ВТО.</a:t>
            </a:r>
            <a:endParaRPr lang="ru-RU" sz="2400" u="sng" dirty="0"/>
          </a:p>
        </p:txBody>
      </p:sp>
    </p:spTree>
    <p:extLst>
      <p:ext uri="{BB962C8B-B14F-4D97-AF65-F5344CB8AC3E}">
        <p14:creationId xmlns:p14="http://schemas.microsoft.com/office/powerpoint/2010/main" val="1787609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162-ФЗ «О стандартизации в РФ» работает!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556792"/>
            <a:ext cx="8643998" cy="4911741"/>
          </a:xfrm>
        </p:spPr>
        <p:txBody>
          <a:bodyPr anchor="t"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3200" dirty="0" smtClean="0"/>
              <a:t>Значение стандартов значительно возросло:</a:t>
            </a:r>
          </a:p>
          <a:p>
            <a:pPr marL="514350" indent="-514350" algn="just">
              <a:buAutoNum type="arabicPeriod"/>
            </a:pPr>
            <a:r>
              <a:rPr lang="ru-RU" sz="3200" dirty="0" smtClean="0"/>
              <a:t>Стандарты стали востребованы при </a:t>
            </a:r>
            <a:r>
              <a:rPr lang="ru-RU" sz="3200" dirty="0" err="1" smtClean="0"/>
              <a:t>госзакупках</a:t>
            </a:r>
            <a:r>
              <a:rPr lang="ru-RU" sz="3200" dirty="0" smtClean="0"/>
              <a:t>.</a:t>
            </a:r>
          </a:p>
          <a:p>
            <a:pPr marL="514350" indent="-514350" algn="just">
              <a:buAutoNum type="arabicPeriod"/>
            </a:pPr>
            <a:r>
              <a:rPr lang="ru-RU" sz="3200" dirty="0" smtClean="0"/>
              <a:t>Применение ссылок на стандарты позволило быстро и эффективно решать вопросы безопасности.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3200" dirty="0" smtClean="0"/>
              <a:t>Возрождается военная стандартизация и стандартизация оборонной продукции.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3200" dirty="0" smtClean="0"/>
              <a:t>Особую роль играет стандартизации при реализации программ </a:t>
            </a:r>
            <a:r>
              <a:rPr lang="ru-RU" sz="3200" dirty="0" err="1" smtClean="0"/>
              <a:t>импортозамещения</a:t>
            </a:r>
            <a:r>
              <a:rPr lang="ru-RU" sz="3200" dirty="0" smtClean="0"/>
              <a:t> и увеличении экспорта. 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3200" dirty="0" smtClean="0"/>
              <a:t>Начала </a:t>
            </a:r>
            <a:r>
              <a:rPr lang="ru-RU" sz="3200" dirty="0"/>
              <a:t>работать апелляционная комиссия, которая выявила ряд недостатков в работе </a:t>
            </a:r>
            <a:r>
              <a:rPr lang="ru-RU" sz="3200" dirty="0" smtClean="0"/>
              <a:t>ТК. </a:t>
            </a:r>
          </a:p>
          <a:p>
            <a:pPr marL="0" indent="0" algn="just">
              <a:buNone/>
            </a:pPr>
            <a:r>
              <a:rPr lang="ru-RU" sz="3200" dirty="0" smtClean="0"/>
              <a:t>       Намечена программа совершенствования работы ТК.</a:t>
            </a:r>
            <a:endParaRPr lang="ru-RU" sz="3200" dirty="0"/>
          </a:p>
          <a:p>
            <a:pPr marL="514350" indent="-514350" algn="just">
              <a:buAutoNum type="arabicPeriod"/>
            </a:pP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969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112FAF"/>
                </a:solidFill>
              </a:rPr>
              <a:t>ФИНАНСИРОВАНИЕ СТАНДАРТИЗАЦИИ БЮДЖЕТОМ И ПРОМЫШЛЕННОСТЬЮ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6790028"/>
              </p:ext>
            </p:extLst>
          </p:nvPr>
        </p:nvGraphicFramePr>
        <p:xfrm>
          <a:off x="539552" y="1124744"/>
          <a:ext cx="8029577" cy="5391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320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86E44-E2BC-4372-9F29-C4CFE4654A4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199733931"/>
              </p:ext>
            </p:extLst>
          </p:nvPr>
        </p:nvGraphicFramePr>
        <p:xfrm>
          <a:off x="161764" y="1268760"/>
          <a:ext cx="882047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88640"/>
            <a:ext cx="8229600" cy="792163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800" dirty="0">
                <a:solidFill>
                  <a:srgbClr val="3C14AC"/>
                </a:solidFill>
              </a:rPr>
              <a:t>ДИНАМИКА ОБНОВЛЕНИЯ </a:t>
            </a:r>
            <a:br>
              <a:rPr lang="ru-RU" sz="1800" dirty="0">
                <a:solidFill>
                  <a:srgbClr val="3C14AC"/>
                </a:solidFill>
              </a:rPr>
            </a:br>
            <a:r>
              <a:rPr lang="ru-RU" sz="1800" dirty="0">
                <a:solidFill>
                  <a:srgbClr val="3C14AC"/>
                </a:solidFill>
              </a:rPr>
              <a:t>ФОНДА НАЦИОНАЛЬНЫХ СТАНДАРТОВ  В РОССИИ</a:t>
            </a:r>
          </a:p>
        </p:txBody>
      </p:sp>
    </p:spTree>
    <p:extLst>
      <p:ext uri="{BB962C8B-B14F-4D97-AF65-F5344CB8AC3E}">
        <p14:creationId xmlns:p14="http://schemas.microsoft.com/office/powerpoint/2010/main" val="266035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80920" cy="86409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ПРЕДЛОЖЕНИЯ ПО СОВЕРШЕНСТВОВАНИЮ РАБОТЫ МГС</a:t>
            </a:r>
            <a:endParaRPr lang="ru-RU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616624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актуальной базы данных о МТК;</a:t>
            </a:r>
          </a:p>
          <a:p>
            <a:pPr>
              <a:lnSpc>
                <a:spcPct val="120000"/>
              </a:lnSpc>
            </a:pP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информационно-технологической платформы взаимодействия участников МТК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</a:pP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скорение разработки стандартов;</a:t>
            </a:r>
          </a:p>
          <a:p>
            <a:pPr>
              <a:lnSpc>
                <a:spcPct val="120000"/>
              </a:lnSpc>
            </a:pP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нформирование потребителей о </a:t>
            </a:r>
            <a:r>
              <a:rPr lang="ru-RU" sz="8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разработке стандартов;</a:t>
            </a:r>
            <a:endParaRPr lang="ru-RU" sz="8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синхронизация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в национальных и в межгосударственной системах стандартизации;</a:t>
            </a:r>
          </a:p>
          <a:p>
            <a:pPr>
              <a:lnSpc>
                <a:spcPct val="120000"/>
              </a:lnSpc>
            </a:pP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 экспертов и секретарей МТК.</a:t>
            </a:r>
          </a:p>
          <a:p>
            <a:endParaRPr lang="ru-RU" sz="8600" dirty="0"/>
          </a:p>
        </p:txBody>
      </p:sp>
    </p:spTree>
    <p:extLst>
      <p:ext uri="{BB962C8B-B14F-4D97-AF65-F5344CB8AC3E}">
        <p14:creationId xmlns:p14="http://schemas.microsoft.com/office/powerpoint/2010/main" val="25839646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713</Words>
  <Application>Microsoft Office PowerPoint</Application>
  <PresentationFormat>Экран (4:3)</PresentationFormat>
  <Paragraphs>162</Paragraphs>
  <Slides>19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Рисунок</vt:lpstr>
      <vt:lpstr> 2004 -  КОМИТЕТУ РСПП 13 ЛЕТ  - 2017  РОЛЬ ПРОМЫШЛЕННОСТИ В СОЗДАНИИ СИСТЕМЫ ТЕХНИЧЕСКОГО РЕГУЛИРОВАНИЯ И СТАНДАРТИЗАЦИИ </vt:lpstr>
      <vt:lpstr>РАБОТА КОМИТЕТА РСПП ПО ТЕХНИЧЕСКОМУ РЕГУЛИРОВАНИЮ, СТАНДАРТИЗАЦИИ И ОЦЕНКЕ СООТВЕТСТВИЯ</vt:lpstr>
      <vt:lpstr>СТРУКТУРА  КОМИТЕТА  РСПП</vt:lpstr>
      <vt:lpstr>Презентация PowerPoint</vt:lpstr>
      <vt:lpstr>Презентация PowerPoint</vt:lpstr>
      <vt:lpstr> 162-ФЗ «О стандартизации в РФ» работает! </vt:lpstr>
      <vt:lpstr>ФИНАНСИРОВАНИЕ СТАНДАРТИЗАЦИИ БЮДЖЕТОМ И ПРОМЫШЛЕННОСТЬЮ</vt:lpstr>
      <vt:lpstr>Презентация PowerPoint</vt:lpstr>
      <vt:lpstr>ПРЕДЛОЖЕНИЯ ПО СОВЕРШЕНСТВОВАНИЮ РАБОТЫ МГС</vt:lpstr>
      <vt:lpstr>Презентация PowerPoint</vt:lpstr>
      <vt:lpstr>Презентация PowerPoint</vt:lpstr>
      <vt:lpstr>СОТРУДНИЧЕСТВО КОМИТЕТА РСПП С МЕЖДУНАРОДНЫМИ ОРГАНИЗАЦИЯМИ ПО СТАНДАРТИЗАЦИИ</vt:lpstr>
      <vt:lpstr>Презентация PowerPoint</vt:lpstr>
      <vt:lpstr>Презентация PowerPoint</vt:lpstr>
      <vt:lpstr>Сотрудничество Комитета РСПП с  Европейскими органами по стандартизации и Немецкой ассоциацией промышленников (BDI)          А.Н. Лоцманов (РСПП),  Б. Тис (B. Thies) (CENELEC) и  М. Райгль (M. Reigl), (BDI) 26 апреля 2017 г., г. Гослар, Германия</vt:lpstr>
      <vt:lpstr>ПОДПИСАНИЕ  МЕМОРАНДУМА  О  СОТРУДНИЧЕСТВЕ  МЕЖДУ  КОМИТЕТОМ РСПП    И  АМЕРИКАНСКИМ  ИНСТИТУТОМ  НЕФТИ (API)  8 ноября 2016 года,  Москва</vt:lpstr>
      <vt:lpstr>МЕЖДУНАРОДНАЯ ИНИЦИАТИВА ПО БЕЗОПАСНОСТИ ТРУБОПРОВОДОВ</vt:lpstr>
      <vt:lpstr>Презентация PowerPoint</vt:lpstr>
      <vt:lpstr>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Реформирование системы технического регулирования</dc:title>
  <dc:creator>user</dc:creator>
  <cp:lastModifiedBy>Lotsmanov</cp:lastModifiedBy>
  <cp:revision>256</cp:revision>
  <dcterms:created xsi:type="dcterms:W3CDTF">2014-05-23T08:41:31Z</dcterms:created>
  <dcterms:modified xsi:type="dcterms:W3CDTF">2017-05-29T20:02:06Z</dcterms:modified>
</cp:coreProperties>
</file>